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96" r:id="rId3"/>
    <p:sldId id="274" r:id="rId4"/>
    <p:sldId id="276" r:id="rId5"/>
    <p:sldId id="283" r:id="rId6"/>
    <p:sldId id="285" r:id="rId7"/>
    <p:sldId id="284" r:id="rId8"/>
    <p:sldId id="286" r:id="rId9"/>
    <p:sldId id="287" r:id="rId10"/>
    <p:sldId id="288" r:id="rId11"/>
    <p:sldId id="277" r:id="rId12"/>
    <p:sldId id="278" r:id="rId13"/>
    <p:sldId id="275" r:id="rId14"/>
    <p:sldId id="280" r:id="rId15"/>
    <p:sldId id="281" r:id="rId16"/>
    <p:sldId id="293" r:id="rId17"/>
    <p:sldId id="294" r:id="rId18"/>
    <p:sldId id="282" r:id="rId19"/>
    <p:sldId id="290" r:id="rId20"/>
    <p:sldId id="291" r:id="rId21"/>
    <p:sldId id="292" r:id="rId22"/>
    <p:sldId id="289" r:id="rId23"/>
    <p:sldId id="29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787"/>
    <a:srgbClr val="BA232D"/>
    <a:srgbClr val="FFFCFC"/>
    <a:srgbClr val="B40078"/>
    <a:srgbClr val="FF32B9"/>
    <a:srgbClr val="F369FF"/>
    <a:srgbClr val="007468"/>
    <a:srgbClr val="EFEFEF"/>
    <a:srgbClr val="FFFB81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3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9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gif>
</file>

<file path=ppt/media/image3.png>
</file>

<file path=ppt/media/image30.jp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svg>
</file>

<file path=ppt/media/image51.png>
</file>

<file path=ppt/media/image52.svg>
</file>

<file path=ppt/media/image53.png>
</file>

<file path=ppt/media/image54.png>
</file>

<file path=ppt/media/image55.svg>
</file>

<file path=ppt/media/image56.png>
</file>

<file path=ppt/media/image57.jpg>
</file>

<file path=ppt/media/image58.png>
</file>

<file path=ppt/media/image59.png>
</file>

<file path=ppt/media/image6.svg>
</file>

<file path=ppt/media/image60.png>
</file>

<file path=ppt/media/image61.png>
</file>

<file path=ppt/media/image62.PNG>
</file>

<file path=ppt/media/image63.png>
</file>

<file path=ppt/media/image64.svg>
</file>

<file path=ppt/media/image65.png>
</file>

<file path=ppt/media/image66.png>
</file>

<file path=ppt/media/image67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429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796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457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4132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097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563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97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1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302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39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555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783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266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539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68000">
              <a:schemeClr val="tx1"/>
            </a:gs>
            <a:gs pos="100000">
              <a:schemeClr val="accent6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B86B758-F168-47F7-9C46-F8198D2D7B43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74C1B84-C7D8-4410-A10A-5163FE534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602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1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7" Type="http://schemas.openxmlformats.org/officeDocument/2006/relationships/image" Target="../media/image52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png"/><Relationship Id="rId5" Type="http://schemas.openxmlformats.org/officeDocument/2006/relationships/image" Target="../media/image50.svg"/><Relationship Id="rId4" Type="http://schemas.openxmlformats.org/officeDocument/2006/relationships/image" Target="../media/image4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0.xml"/><Relationship Id="rId5" Type="http://schemas.openxmlformats.org/officeDocument/2006/relationships/image" Target="../media/image56.png"/><Relationship Id="rId4" Type="http://schemas.openxmlformats.org/officeDocument/2006/relationships/image" Target="../media/image5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png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4.svg"/><Relationship Id="rId5" Type="http://schemas.openxmlformats.org/officeDocument/2006/relationships/image" Target="../media/image63.png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dpg.danawa.com/mobile/community/view?boardSeq=244&amp;listSeq=4044271" TargetMode="External"/><Relationship Id="rId13" Type="http://schemas.openxmlformats.org/officeDocument/2006/relationships/hyperlink" Target="https://www.pngegg.com/ko/png-foumb/download" TargetMode="External"/><Relationship Id="rId3" Type="http://schemas.openxmlformats.org/officeDocument/2006/relationships/hyperlink" Target="https://www.pngwing.com/ko/free-png-ydvog/download" TargetMode="External"/><Relationship Id="rId7" Type="http://schemas.openxmlformats.org/officeDocument/2006/relationships/hyperlink" Target="https://kr.clipart.me/9154/bullet-icon" TargetMode="External"/><Relationship Id="rId12" Type="http://schemas.openxmlformats.org/officeDocument/2006/relationships/hyperlink" Target="https://www.pngwing.comkofree-png-zomcndownload/" TargetMode="External"/><Relationship Id="rId2" Type="http://schemas.openxmlformats.org/officeDocument/2006/relationships/hyperlink" Target="https://www.kocca.kr/seriousgame/archives/view.do?bbs=42&amp;nttId=1845597&amp;bbsId=B0158968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kr/free-icon/energy-drink_1830976" TargetMode="External"/><Relationship Id="rId11" Type="http://schemas.openxmlformats.org/officeDocument/2006/relationships/hyperlink" Target="https://www.pngwing.com/ko/free-png-zigid/download" TargetMode="External"/><Relationship Id="rId5" Type="http://schemas.openxmlformats.org/officeDocument/2006/relationships/hyperlink" Target="https://www.pngegg.com/ko/png-xzgfn/download" TargetMode="External"/><Relationship Id="rId10" Type="http://schemas.openxmlformats.org/officeDocument/2006/relationships/hyperlink" Target="https://kr.seaicons.com/%EA%B2%8C%EC%9E%84-%EB%94%94%ED%8E%9C%EC%8A%A4-come2us-%EC%95%84%EC%9D%B4%EC%BD%98/" TargetMode="External"/><Relationship Id="rId4" Type="http://schemas.openxmlformats.org/officeDocument/2006/relationships/hyperlink" Target="https://blog.naver.com/doek11/222359068812" TargetMode="External"/><Relationship Id="rId9" Type="http://schemas.openxmlformats.org/officeDocument/2006/relationships/hyperlink" Target="https://commons.wikimedia.org/wiki/File:Mouse_icon_vector.png" TargetMode="External"/><Relationship Id="rId14" Type="http://schemas.openxmlformats.org/officeDocument/2006/relationships/hyperlink" Target="https://www.anandtech.com/show/10136/discussing-the-state-of-directx-12-with-microsoft-oxide-game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hyperlink" Target="https://github.com/2015184012Bang/KPU_TeamProject/blob/main/STEEP.md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sv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2015184012Bang/KPU_TeamProject/blob/main/STEEP.md" TargetMode="Externa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2015184012Bang/KPU_TeamProject/blob/main/STEEP.md" TargetMode="External"/><Relationship Id="rId2" Type="http://schemas.openxmlformats.org/officeDocument/2006/relationships/slide" Target="slide1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sv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11" Type="http://schemas.openxmlformats.org/officeDocument/2006/relationships/image" Target="../media/image46.png"/><Relationship Id="rId5" Type="http://schemas.openxmlformats.org/officeDocument/2006/relationships/image" Target="../media/image40.svg"/><Relationship Id="rId10" Type="http://schemas.openxmlformats.org/officeDocument/2006/relationships/image" Target="../media/image45.png"/><Relationship Id="rId4" Type="http://schemas.openxmlformats.org/officeDocument/2006/relationships/image" Target="../media/image39.png"/><Relationship Id="rId9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E8391A69-6E4C-49A6-A652-6A4E5C26C15C}"/>
              </a:ext>
            </a:extLst>
          </p:cNvPr>
          <p:cNvSpPr txBox="1"/>
          <p:nvPr/>
        </p:nvSpPr>
        <p:spPr>
          <a:xfrm>
            <a:off x="2925277" y="4628127"/>
            <a:ext cx="6227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2022</a:t>
            </a:r>
            <a:r>
              <a:rPr lang="ko-KR" altLang="en-US" sz="2400" b="1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년도 졸업 작품 게임 제안서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849DD0B-6DCC-402C-A9F6-82F33D2CE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6886" y="987206"/>
            <a:ext cx="7258228" cy="357850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5732BAF-1C92-40FC-8ABD-C24147230504}"/>
              </a:ext>
            </a:extLst>
          </p:cNvPr>
          <p:cNvSpPr txBox="1"/>
          <p:nvPr/>
        </p:nvSpPr>
        <p:spPr>
          <a:xfrm>
            <a:off x="9630561" y="5669760"/>
            <a:ext cx="22470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2015184012 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방종혁</a:t>
            </a:r>
            <a:endParaRPr lang="en-US" altLang="ko-KR" sz="1600" dirty="0">
              <a:ln w="12700">
                <a:noFill/>
              </a:ln>
              <a:solidFill>
                <a:schemeClr val="bg1"/>
              </a:solidFill>
              <a:latin typeface="+mn-ea"/>
            </a:endParaRPr>
          </a:p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2014182038 </a:t>
            </a:r>
            <a:r>
              <a:rPr lang="ko-KR" altLang="en-US" sz="1600" dirty="0" err="1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장규현</a:t>
            </a:r>
            <a:endParaRPr lang="en-US" altLang="ko-KR" sz="1600" dirty="0">
              <a:ln w="12700">
                <a:noFill/>
              </a:ln>
              <a:solidFill>
                <a:schemeClr val="bg1"/>
              </a:solidFill>
              <a:latin typeface="+mn-ea"/>
            </a:endParaRPr>
          </a:p>
          <a:p>
            <a:pPr algn="r"/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2016180007 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김명규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091A76-7F6B-4C97-96D6-16408C4E8053}"/>
              </a:ext>
            </a:extLst>
          </p:cNvPr>
          <p:cNvSpPr txBox="1"/>
          <p:nvPr/>
        </p:nvSpPr>
        <p:spPr>
          <a:xfrm>
            <a:off x="314411" y="6085258"/>
            <a:ext cx="2521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담당 교수</a:t>
            </a:r>
            <a:r>
              <a:rPr lang="en-US" altLang="ko-KR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 err="1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김경철</a:t>
            </a:r>
            <a:r>
              <a:rPr lang="ko-KR" altLang="en-US" sz="1600" dirty="0">
                <a:ln w="12700">
                  <a:noFill/>
                </a:ln>
                <a:solidFill>
                  <a:schemeClr val="bg1"/>
                </a:solidFill>
                <a:latin typeface="+mn-ea"/>
              </a:rPr>
              <a:t> 교수님</a:t>
            </a:r>
          </a:p>
        </p:txBody>
      </p:sp>
    </p:spTree>
    <p:extLst>
      <p:ext uri="{BB962C8B-B14F-4D97-AF65-F5344CB8AC3E}">
        <p14:creationId xmlns:p14="http://schemas.microsoft.com/office/powerpoint/2010/main" val="1091628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6FCF5EF-1476-49C2-8FD4-EB77649E6DF1}"/>
              </a:ext>
            </a:extLst>
          </p:cNvPr>
          <p:cNvSpPr/>
          <p:nvPr/>
        </p:nvSpPr>
        <p:spPr>
          <a:xfrm>
            <a:off x="71582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맵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P.09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7081E-6F6A-4815-AA47-8A879D80A981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신체의 장기를 메인 컨셉으로 하며 도시 느낌이 나도록 한다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.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92C870-1FEA-41DA-84BF-4460A8D6E481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D52F696-A821-40EF-A49C-2ACE1E4DE363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76EC646-3617-4314-BFB8-3159171DF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94" y="3603075"/>
            <a:ext cx="2833201" cy="95813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04D8D8E-A3A6-4A2E-B84E-C837A50CD4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18" t="21684" r="41453" b="24243"/>
          <a:stretch/>
        </p:blipFill>
        <p:spPr>
          <a:xfrm>
            <a:off x="3623095" y="2959595"/>
            <a:ext cx="1319842" cy="1941508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24B2E0D-71CD-4F7F-AE9A-42B4EC0739C4}"/>
              </a:ext>
            </a:extLst>
          </p:cNvPr>
          <p:cNvCxnSpPr>
            <a:cxnSpLocks/>
          </p:cNvCxnSpPr>
          <p:nvPr/>
        </p:nvCxnSpPr>
        <p:spPr>
          <a:xfrm>
            <a:off x="990146" y="528562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F59EEA6-2899-4D70-9BDB-E17031FCB6BF}"/>
              </a:ext>
            </a:extLst>
          </p:cNvPr>
          <p:cNvSpPr txBox="1"/>
          <p:nvPr/>
        </p:nvSpPr>
        <p:spPr>
          <a:xfrm>
            <a:off x="1032620" y="5317437"/>
            <a:ext cx="3960000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+mn-ea"/>
              </a:rPr>
              <a:t>맵의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전체적인 분위기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색감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목표물 등은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신체의 장기를 컨셉으로 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예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혈관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심장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)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52D8033C-282B-4954-A966-F985A4ABA299}"/>
              </a:ext>
            </a:extLst>
          </p:cNvPr>
          <p:cNvSpPr/>
          <p:nvPr/>
        </p:nvSpPr>
        <p:spPr>
          <a:xfrm>
            <a:off x="688258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D4237E8-EB85-491E-A86B-2569314FAFBD}"/>
              </a:ext>
            </a:extLst>
          </p:cNvPr>
          <p:cNvCxnSpPr>
            <a:cxnSpLocks/>
          </p:cNvCxnSpPr>
          <p:nvPr/>
        </p:nvCxnSpPr>
        <p:spPr>
          <a:xfrm>
            <a:off x="7156906" y="528562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F5B3E8A-310B-41C2-8681-23449D53C3EE}"/>
              </a:ext>
            </a:extLst>
          </p:cNvPr>
          <p:cNvSpPr txBox="1"/>
          <p:nvPr/>
        </p:nvSpPr>
        <p:spPr>
          <a:xfrm>
            <a:off x="7199380" y="5222551"/>
            <a:ext cx="396000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파괴 불가 오브젝트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중요하지 않은 자연물 등은 도시 거리와 같이 표현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예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건물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나무 등</a:t>
            </a: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)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" name="그래픽 4" descr="전나무 윤곽선">
            <a:extLst>
              <a:ext uri="{FF2B5EF4-FFF2-40B4-BE49-F238E27FC236}">
                <a16:creationId xmlns:a16="http://schemas.microsoft.com/office/drawing/2014/main" id="{F35F070D-7C1F-43FE-B0A1-D94813CF57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93223" y="3379891"/>
            <a:ext cx="1371213" cy="1371213"/>
          </a:xfrm>
          <a:prstGeom prst="rect">
            <a:avLst/>
          </a:prstGeom>
        </p:spPr>
      </p:pic>
      <p:pic>
        <p:nvPicPr>
          <p:cNvPr id="24" name="그래픽 23" descr="도시 단색으로 채워진">
            <a:extLst>
              <a:ext uri="{FF2B5EF4-FFF2-40B4-BE49-F238E27FC236}">
                <a16:creationId xmlns:a16="http://schemas.microsoft.com/office/drawing/2014/main" id="{14097914-4469-4153-89EF-3221BDB648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64436" y="3268918"/>
            <a:ext cx="1749446" cy="174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008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4F8A82B-D974-46F4-8FA1-FC31BBB1ECB7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기존 게임과의 차별성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E892FB2-CFFB-4162-9A19-A8031CC7D00D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P.10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0A816CD-F74E-46BE-8863-B55535A95833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3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8E22259-621A-428F-88BD-6F85E3B1BC45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E232E2-8102-4692-B08F-0868C40CE10C}"/>
              </a:ext>
            </a:extLst>
          </p:cNvPr>
          <p:cNvSpPr txBox="1"/>
          <p:nvPr/>
        </p:nvSpPr>
        <p:spPr>
          <a:xfrm>
            <a:off x="9201290" y="1102676"/>
            <a:ext cx="2892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참고 게임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‘</a:t>
            </a:r>
            <a:r>
              <a:rPr lang="ko-KR" altLang="en-US" sz="1400" b="1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’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와의 비교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A280546-2581-4D2A-BADE-3B8E5E2B312E}"/>
              </a:ext>
            </a:extLst>
          </p:cNvPr>
          <p:cNvSpPr/>
          <p:nvPr/>
        </p:nvSpPr>
        <p:spPr>
          <a:xfrm>
            <a:off x="956013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F37C28B6-7393-4D76-874B-A823A0485E72}"/>
              </a:ext>
            </a:extLst>
          </p:cNvPr>
          <p:cNvSpPr/>
          <p:nvPr/>
        </p:nvSpPr>
        <p:spPr>
          <a:xfrm>
            <a:off x="1161875" y="2438481"/>
            <a:ext cx="612396" cy="61239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22F2CE5-D546-47D5-9DBA-1B3F78D679DC}"/>
              </a:ext>
            </a:extLst>
          </p:cNvPr>
          <p:cNvSpPr/>
          <p:nvPr/>
        </p:nvSpPr>
        <p:spPr>
          <a:xfrm>
            <a:off x="1895746" y="1928419"/>
            <a:ext cx="612396" cy="612396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26CD587-2A3E-41E5-B550-4145CB156337}"/>
              </a:ext>
            </a:extLst>
          </p:cNvPr>
          <p:cNvSpPr/>
          <p:nvPr/>
        </p:nvSpPr>
        <p:spPr>
          <a:xfrm>
            <a:off x="2579615" y="2438481"/>
            <a:ext cx="612396" cy="61239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843DC90-D0A7-4455-9777-5C13A05AB546}"/>
              </a:ext>
            </a:extLst>
          </p:cNvPr>
          <p:cNvCxnSpPr>
            <a:cxnSpLocks/>
            <a:stCxn id="38" idx="1"/>
            <a:endCxn id="27" idx="3"/>
          </p:cNvCxnSpPr>
          <p:nvPr/>
        </p:nvCxnSpPr>
        <p:spPr>
          <a:xfrm flipH="1" flipV="1">
            <a:off x="8867163" y="5327124"/>
            <a:ext cx="335560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32CA4385-6B06-4C61-B8C7-33B46F4CE27C}"/>
              </a:ext>
            </a:extLst>
          </p:cNvPr>
          <p:cNvCxnSpPr>
            <a:cxnSpLocks/>
            <a:stCxn id="32" idx="1"/>
            <a:endCxn id="25" idx="3"/>
          </p:cNvCxnSpPr>
          <p:nvPr/>
        </p:nvCxnSpPr>
        <p:spPr>
          <a:xfrm flipH="1">
            <a:off x="8867163" y="2534221"/>
            <a:ext cx="3355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09D8D66-B098-47C2-8123-DD65FB0CD6CC}"/>
              </a:ext>
            </a:extLst>
          </p:cNvPr>
          <p:cNvCxnSpPr>
            <a:cxnSpLocks/>
            <a:stCxn id="31" idx="1"/>
          </p:cNvCxnSpPr>
          <p:nvPr/>
        </p:nvCxnSpPr>
        <p:spPr>
          <a:xfrm flipH="1">
            <a:off x="3447876" y="2534221"/>
            <a:ext cx="3364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369E1E5-DA7F-4475-8FC2-0A38B583A764}"/>
              </a:ext>
            </a:extLst>
          </p:cNvPr>
          <p:cNvSpPr/>
          <p:nvPr/>
        </p:nvSpPr>
        <p:spPr>
          <a:xfrm>
            <a:off x="1399870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다양한 캐릭터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7FC18CB9-E9D5-4153-882C-11FDD9893E5F}"/>
              </a:ext>
            </a:extLst>
          </p:cNvPr>
          <p:cNvSpPr/>
          <p:nvPr/>
        </p:nvSpPr>
        <p:spPr>
          <a:xfrm>
            <a:off x="956013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6C2246C-E182-4465-840E-D3A667877E11}"/>
              </a:ext>
            </a:extLst>
          </p:cNvPr>
          <p:cNvSpPr/>
          <p:nvPr/>
        </p:nvSpPr>
        <p:spPr>
          <a:xfrm>
            <a:off x="1399870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디펜스형 요소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06B1D0FC-002F-43B3-B455-30E0AA7E8D2C}"/>
              </a:ext>
            </a:extLst>
          </p:cNvPr>
          <p:cNvSpPr/>
          <p:nvPr/>
        </p:nvSpPr>
        <p:spPr>
          <a:xfrm>
            <a:off x="6375301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DD6CE1DF-B5E8-4DBB-B3A5-B6239843B3AE}"/>
              </a:ext>
            </a:extLst>
          </p:cNvPr>
          <p:cNvSpPr/>
          <p:nvPr/>
        </p:nvSpPr>
        <p:spPr>
          <a:xfrm>
            <a:off x="6819158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아군 </a:t>
            </a:r>
            <a:r>
              <a:rPr lang="en-US" altLang="ko-KR" sz="1400" dirty="0">
                <a:solidFill>
                  <a:sysClr val="windowText" lastClr="000000"/>
                </a:solidFill>
                <a:latin typeface="+mj-ea"/>
                <a:ea typeface="+mj-ea"/>
              </a:rPr>
              <a:t>NPC</a:t>
            </a:r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의 추가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E8D2FC0-6343-4789-9A3B-E2FE21F0AE60}"/>
              </a:ext>
            </a:extLst>
          </p:cNvPr>
          <p:cNvSpPr/>
          <p:nvPr/>
        </p:nvSpPr>
        <p:spPr>
          <a:xfrm>
            <a:off x="6375301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20C9167-4103-4029-9DDD-EA49D2124D5B}"/>
              </a:ext>
            </a:extLst>
          </p:cNvPr>
          <p:cNvSpPr/>
          <p:nvPr/>
        </p:nvSpPr>
        <p:spPr>
          <a:xfrm>
            <a:off x="6819158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변수형 아이템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74A0CAE5-701C-4A2D-8B8A-B900D95E3EAE}"/>
              </a:ext>
            </a:extLst>
          </p:cNvPr>
          <p:cNvSpPr/>
          <p:nvPr/>
        </p:nvSpPr>
        <p:spPr>
          <a:xfrm>
            <a:off x="3784336" y="2096046"/>
            <a:ext cx="2121513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+mn-ea"/>
              </a:rPr>
              <a:t>개성적인 특징</a:t>
            </a:r>
            <a:endParaRPr lang="en-US" altLang="ko-KR" dirty="0">
              <a:solidFill>
                <a:srgbClr val="FF0000"/>
              </a:solidFill>
              <a:latin typeface="+mn-ea"/>
            </a:endParaRPr>
          </a:p>
          <a:p>
            <a:pPr algn="ctr"/>
            <a:r>
              <a:rPr lang="ko-KR" altLang="en-US" dirty="0">
                <a:solidFill>
                  <a:srgbClr val="FF0000"/>
                </a:solidFill>
                <a:latin typeface="+mn-ea"/>
              </a:rPr>
              <a:t>다양한 조합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01EF22E7-1E93-4BB0-B4E3-1A192299A7A1}"/>
              </a:ext>
            </a:extLst>
          </p:cNvPr>
          <p:cNvSpPr/>
          <p:nvPr/>
        </p:nvSpPr>
        <p:spPr>
          <a:xfrm>
            <a:off x="9202723" y="2096046"/>
            <a:ext cx="2120400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게임의 도우미 </a:t>
            </a:r>
            <a:r>
              <a:rPr lang="en-US" altLang="ko-KR" dirty="0">
                <a:solidFill>
                  <a:sysClr val="windowText" lastClr="000000"/>
                </a:solidFill>
                <a:latin typeface="+mn-ea"/>
              </a:rPr>
              <a:t>&amp;</a:t>
            </a: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치명적인 약점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4D137BD5-DB56-4C2B-BFA9-099E5025B085}"/>
              </a:ext>
            </a:extLst>
          </p:cNvPr>
          <p:cNvCxnSpPr>
            <a:cxnSpLocks/>
            <a:stCxn id="37" idx="1"/>
            <a:endCxn id="22" idx="3"/>
          </p:cNvCxnSpPr>
          <p:nvPr/>
        </p:nvCxnSpPr>
        <p:spPr>
          <a:xfrm flipH="1" flipV="1">
            <a:off x="3447875" y="5327124"/>
            <a:ext cx="336462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0187162-85F1-40C8-9AE4-01CEE7C29296}"/>
              </a:ext>
            </a:extLst>
          </p:cNvPr>
          <p:cNvSpPr/>
          <p:nvPr/>
        </p:nvSpPr>
        <p:spPr>
          <a:xfrm>
            <a:off x="3784337" y="4890114"/>
            <a:ext cx="2121512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끊임없는 전투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액션 요소의 추가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4BA524B1-BC09-496B-AA53-3D9E2D9B0EC1}"/>
              </a:ext>
            </a:extLst>
          </p:cNvPr>
          <p:cNvSpPr/>
          <p:nvPr/>
        </p:nvSpPr>
        <p:spPr>
          <a:xfrm>
            <a:off x="9202723" y="4890114"/>
            <a:ext cx="2120400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+mn-ea"/>
              </a:rPr>
              <a:t>게임 흐름의 변화</a:t>
            </a:r>
            <a:endParaRPr lang="en-US" altLang="ko-KR" dirty="0">
              <a:solidFill>
                <a:sysClr val="windowText" lastClr="000000"/>
              </a:solidFill>
              <a:latin typeface="+mn-ea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D6EFBDC2-03EC-45AB-BA1C-0C2A12438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183" y="4648933"/>
            <a:ext cx="1383798" cy="1383798"/>
          </a:xfrm>
          <a:prstGeom prst="rect">
            <a:avLst/>
          </a:prstGeom>
        </p:spPr>
      </p:pic>
      <p:pic>
        <p:nvPicPr>
          <p:cNvPr id="45" name="그래픽 44" descr="남자 단색으로 채워진">
            <a:extLst>
              <a:ext uri="{FF2B5EF4-FFF2-40B4-BE49-F238E27FC236}">
                <a16:creationId xmlns:a16="http://schemas.microsoft.com/office/drawing/2014/main" id="{BF79DA13-CF17-492D-AD01-B3762F7717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5732" y="2004617"/>
            <a:ext cx="1143533" cy="1143533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1433B36-7F81-405C-A2C0-5ACD7063D84E}"/>
              </a:ext>
            </a:extLst>
          </p:cNvPr>
          <p:cNvSpPr txBox="1"/>
          <p:nvPr/>
        </p:nvSpPr>
        <p:spPr>
          <a:xfrm>
            <a:off x="7068634" y="2244232"/>
            <a:ext cx="1077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FF0000"/>
                </a:solidFill>
                <a:latin typeface="+mn-ea"/>
              </a:rPr>
              <a:t>NPC</a:t>
            </a:r>
            <a:endParaRPr lang="ko-KR" altLang="en-US" sz="1400" b="1" dirty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E5631E8F-A278-4FD9-BC8E-4B8B61E969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387" y="4648933"/>
            <a:ext cx="1356381" cy="1356381"/>
          </a:xfrm>
          <a:prstGeom prst="rect">
            <a:avLst/>
          </a:prstGeom>
        </p:spPr>
      </p:pic>
      <p:sp>
        <p:nvSpPr>
          <p:cNvPr id="30" name="TextBox 29">
            <a:hlinkClick r:id="rId6" action="ppaction://hlinksldjump"/>
            <a:extLst>
              <a:ext uri="{FF2B5EF4-FFF2-40B4-BE49-F238E27FC236}">
                <a16:creationId xmlns:a16="http://schemas.microsoft.com/office/drawing/2014/main" id="{47F0603F-829D-47AA-A3CC-8EBF8B88B627}"/>
              </a:ext>
            </a:extLst>
          </p:cNvPr>
          <p:cNvSpPr txBox="1"/>
          <p:nvPr/>
        </p:nvSpPr>
        <p:spPr>
          <a:xfrm>
            <a:off x="10880521" y="6359154"/>
            <a:ext cx="1122380" cy="26161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ko-KR" altLang="en-US" sz="1100" b="1" dirty="0">
              <a:noFill/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5D430DC-3189-4634-856F-ACAF1E12A01B}"/>
              </a:ext>
            </a:extLst>
          </p:cNvPr>
          <p:cNvSpPr txBox="1"/>
          <p:nvPr/>
        </p:nvSpPr>
        <p:spPr>
          <a:xfrm>
            <a:off x="1376201" y="5912838"/>
            <a:ext cx="16507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타워 디펜스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6442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F9F2AC6-7CC1-44C1-AE64-D8AC2752AE5E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개발 환경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5E04AE3-B3D4-4480-BF3F-36206D214AB6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P.11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A700FF-D923-4451-8F2B-5F0177C1ED5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4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FD7036D-89EB-46E3-92DC-75B6D6A0BB10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B8F806-1E4B-4ADD-8691-9A6F6D105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612" y="3270814"/>
            <a:ext cx="1046784" cy="103962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AEFC750-6FC1-462B-86C4-B2C8575F5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6166" y="1455713"/>
            <a:ext cx="1194619" cy="119461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D9EC359-EFC2-4CB0-8841-8BBE24F706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145" y="1403189"/>
            <a:ext cx="1371057" cy="137105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9789FDB-5478-420E-A50B-D1CCB645E8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238" y="2952221"/>
            <a:ext cx="1507982" cy="15079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B9D754D-182E-43DE-80F5-607AA36EFC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145" y="5080685"/>
            <a:ext cx="1371057" cy="13475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EF9F64A-CBDE-4F50-BE2C-67872BD42AFB}"/>
              </a:ext>
            </a:extLst>
          </p:cNvPr>
          <p:cNvSpPr txBox="1"/>
          <p:nvPr/>
        </p:nvSpPr>
        <p:spPr>
          <a:xfrm>
            <a:off x="2894202" y="2331739"/>
            <a:ext cx="1140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solidFill>
                  <a:schemeClr val="bg1"/>
                </a:solidFill>
                <a:latin typeface="+mn-ea"/>
              </a:rPr>
              <a:t>Github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D13740-9080-448F-A2BC-D8B77D64E402}"/>
              </a:ext>
            </a:extLst>
          </p:cNvPr>
          <p:cNvSpPr txBox="1"/>
          <p:nvPr/>
        </p:nvSpPr>
        <p:spPr>
          <a:xfrm>
            <a:off x="2894202" y="3910332"/>
            <a:ext cx="2499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Visual Studio 2019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67BD10-A0B3-45BC-9043-6A2B809BCB77}"/>
              </a:ext>
            </a:extLst>
          </p:cNvPr>
          <p:cNvSpPr txBox="1"/>
          <p:nvPr/>
        </p:nvSpPr>
        <p:spPr>
          <a:xfrm>
            <a:off x="2894202" y="6028110"/>
            <a:ext cx="2499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DirectX 12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9CB491-69BE-4F4B-94DB-F4DBB953201F}"/>
              </a:ext>
            </a:extLst>
          </p:cNvPr>
          <p:cNvSpPr txBox="1"/>
          <p:nvPr/>
        </p:nvSpPr>
        <p:spPr>
          <a:xfrm>
            <a:off x="7076735" y="2164400"/>
            <a:ext cx="314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Adobe Photoshop 2021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D04132-CA82-4820-9138-E7294D8F1D52}"/>
              </a:ext>
            </a:extLst>
          </p:cNvPr>
          <p:cNvSpPr txBox="1"/>
          <p:nvPr/>
        </p:nvSpPr>
        <p:spPr>
          <a:xfrm>
            <a:off x="7180785" y="3944581"/>
            <a:ext cx="314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3ds Max 2021</a:t>
            </a:r>
          </a:p>
        </p:txBody>
      </p:sp>
    </p:spTree>
    <p:extLst>
      <p:ext uri="{BB962C8B-B14F-4D97-AF65-F5344CB8AC3E}">
        <p14:creationId xmlns:p14="http://schemas.microsoft.com/office/powerpoint/2010/main" val="1736358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1B37741-D15A-40D2-996D-D2CCEC2C2D4B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목표 및 기술적 요소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103A244-8BFC-4680-B13A-48D8B9035147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P.12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415A19F-6595-4C0C-91C3-845A9BF4177F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5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BB0803B-587D-4562-858C-4FF5F535A10E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1BCA7A-761F-468C-8B37-06E257C70E3B}"/>
              </a:ext>
            </a:extLst>
          </p:cNvPr>
          <p:cNvSpPr txBox="1"/>
          <p:nvPr/>
        </p:nvSpPr>
        <p:spPr>
          <a:xfrm>
            <a:off x="1468073" y="1639442"/>
            <a:ext cx="9607751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DirectX12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를 활용한 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3D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제작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애니메이션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블렌딩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그림자 효과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노멀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매핑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길찾기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알고리즘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	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2. 3D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제작에 필요한 요소들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    (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수학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그래픽 이론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)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학습과 응용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3.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서버 최적화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공간 분할을 이용한 충돌 탐지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	-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모든 연산 서버 내에서 수행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93351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개인별 준비 현황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P.13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6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294F46D8-EF3D-4AA9-AF66-FE7906C323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4830496"/>
              </p:ext>
            </p:extLst>
          </p:nvPr>
        </p:nvGraphicFramePr>
        <p:xfrm>
          <a:off x="1160917" y="1740110"/>
          <a:ext cx="9870165" cy="367079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3290055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3290055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  <a:gridCol w="3290055">
                  <a:extLst>
                    <a:ext uri="{9D8B030D-6E8A-4147-A177-3AD203B41FA5}">
                      <a16:colId xmlns:a16="http://schemas.microsoft.com/office/drawing/2014/main" val="3656990173"/>
                    </a:ext>
                  </a:extLst>
                </a:gridCol>
              </a:tblGrid>
              <a:tr h="6578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bg1"/>
                          </a:solidFill>
                        </a:rPr>
                        <a:t>방종혁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 err="1">
                          <a:solidFill>
                            <a:schemeClr val="bg1"/>
                          </a:solidFill>
                        </a:rPr>
                        <a:t>장규현</a:t>
                      </a:r>
                      <a:endParaRPr lang="ko-KR" alt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bg1"/>
                          </a:solidFill>
                        </a:rPr>
                        <a:t>김명규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301293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모델링 </a:t>
                      </a:r>
                      <a:r>
                        <a:rPr lang="en-US" altLang="ko-KR" sz="1600" dirty="0"/>
                        <a:t>1, 2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애니메이션 </a:t>
                      </a:r>
                      <a:r>
                        <a:rPr lang="en-US" altLang="ko-KR" sz="1600" dirty="0"/>
                        <a:t>1, 2 </a:t>
                      </a:r>
                      <a:r>
                        <a:rPr lang="ko-KR" altLang="en-US" sz="1600" dirty="0"/>
                        <a:t>수강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C, C++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네트워크 게임 프로그래밍 수강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- C, C++ </a:t>
                      </a:r>
                      <a:r>
                        <a:rPr lang="ko-KR" altLang="en-US" sz="1600" dirty="0"/>
                        <a:t>프로그래밍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STL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게임 수학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컴퓨터 그래픽스 수강</a:t>
                      </a:r>
                      <a:endParaRPr lang="en-US" altLang="ko-KR" sz="1600" dirty="0"/>
                    </a:p>
                    <a:p>
                      <a:pPr algn="l" latinLnBrk="1"/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자료구조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알고리즘 수강</a:t>
                      </a:r>
                      <a:endParaRPr lang="en-US" altLang="ko-KR" sz="1600" dirty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600" dirty="0"/>
                        <a:t>- 3D </a:t>
                      </a:r>
                      <a:r>
                        <a:rPr lang="ko-KR" altLang="en-US" sz="1600" dirty="0"/>
                        <a:t>게임 프로그래밍 </a:t>
                      </a:r>
                      <a:r>
                        <a:rPr lang="en-US" altLang="ko-KR" sz="1600" dirty="0"/>
                        <a:t>1 </a:t>
                      </a:r>
                      <a:r>
                        <a:rPr lang="ko-KR" altLang="en-US" sz="1600" dirty="0"/>
                        <a:t>수강</a:t>
                      </a:r>
                      <a:endParaRPr lang="en-US" altLang="ko-KR" sz="1600" dirty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600" dirty="0"/>
                        <a:t>- </a:t>
                      </a:r>
                      <a:r>
                        <a:rPr lang="ko-KR" altLang="en-US" sz="1600" dirty="0"/>
                        <a:t>네트워크 게임 프로그래밍 수강</a:t>
                      </a:r>
                      <a:endParaRPr lang="en-US" altLang="ko-KR" sz="16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3797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역할 분담 및 일정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P.14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7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640EF5-6C9C-4386-82F9-C35CA471773E}"/>
              </a:ext>
            </a:extLst>
          </p:cNvPr>
          <p:cNvSpPr txBox="1"/>
          <p:nvPr/>
        </p:nvSpPr>
        <p:spPr>
          <a:xfrm>
            <a:off x="336000" y="1226980"/>
            <a:ext cx="3213115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방종혁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그래픽 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서브 클라이언트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 err="1">
                <a:solidFill>
                  <a:schemeClr val="bg1"/>
                </a:solidFill>
                <a:latin typeface="+mn-ea"/>
              </a:rPr>
              <a:t>장규현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서버 프로그래밍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김민규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클라이언트 프로그래밍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80E387-B128-414A-9474-4EDB1760F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072" y="2197026"/>
            <a:ext cx="9866554" cy="39527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4D2020-245C-4276-9A94-0017AEF94181}"/>
              </a:ext>
            </a:extLst>
          </p:cNvPr>
          <p:cNvSpPr txBox="1"/>
          <p:nvPr/>
        </p:nvSpPr>
        <p:spPr>
          <a:xfrm>
            <a:off x="4323271" y="6250391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solidFill>
                  <a:schemeClr val="bg1"/>
                </a:solidFill>
                <a:latin typeface="+mn-ea"/>
              </a:rPr>
              <a:t>ProjectLibre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그래프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6514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마무리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P.15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8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37A4DC0-773E-4B16-AC99-60D52E6AECE3}"/>
              </a:ext>
            </a:extLst>
          </p:cNvPr>
          <p:cNvGrpSpPr/>
          <p:nvPr/>
        </p:nvGrpSpPr>
        <p:grpSpPr>
          <a:xfrm>
            <a:off x="3647814" y="2129495"/>
            <a:ext cx="4575867" cy="2218201"/>
            <a:chOff x="895686" y="2514947"/>
            <a:chExt cx="4575867" cy="2218201"/>
          </a:xfrm>
        </p:grpSpPr>
        <p:pic>
          <p:nvPicPr>
            <p:cNvPr id="12" name="그래픽 11" descr="장난감 기차 단색으로 채워진">
              <a:extLst>
                <a:ext uri="{FF2B5EF4-FFF2-40B4-BE49-F238E27FC236}">
                  <a16:creationId xmlns:a16="http://schemas.microsoft.com/office/drawing/2014/main" id="{70814400-32A6-41DE-88B7-EF6221C685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6516" t="47262" r="20171"/>
            <a:stretch/>
          </p:blipFill>
          <p:spPr>
            <a:xfrm>
              <a:off x="2196961" y="3693590"/>
              <a:ext cx="1247990" cy="1039558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3052F62D-A353-41F8-B7B3-8B912BCD6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0767" y="2514947"/>
              <a:ext cx="2060786" cy="1971588"/>
            </a:xfrm>
            <a:prstGeom prst="rect">
              <a:avLst/>
            </a:prstGeom>
            <a:noFill/>
          </p:spPr>
        </p:pic>
        <p:pic>
          <p:nvPicPr>
            <p:cNvPr id="14" name="그래픽 13" descr="장난감 기차 단색으로 채워진">
              <a:extLst>
                <a:ext uri="{FF2B5EF4-FFF2-40B4-BE49-F238E27FC236}">
                  <a16:creationId xmlns:a16="http://schemas.microsoft.com/office/drawing/2014/main" id="{03D2EAEB-476B-4180-BF7A-AECF206874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6516" t="47262" r="20171"/>
            <a:stretch/>
          </p:blipFill>
          <p:spPr>
            <a:xfrm>
              <a:off x="895686" y="3693590"/>
              <a:ext cx="1247990" cy="1039558"/>
            </a:xfrm>
            <a:prstGeom prst="rect">
              <a:avLst/>
            </a:prstGeom>
          </p:spPr>
        </p:pic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FD24966-4555-467C-9C0D-3ADD4CCC2422}"/>
              </a:ext>
            </a:extLst>
          </p:cNvPr>
          <p:cNvSpPr/>
          <p:nvPr/>
        </p:nvSpPr>
        <p:spPr>
          <a:xfrm>
            <a:off x="5222723" y="2416001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98F318A-03A5-4357-B892-79DC2FEB15FF}"/>
              </a:ext>
            </a:extLst>
          </p:cNvPr>
          <p:cNvSpPr/>
          <p:nvPr/>
        </p:nvSpPr>
        <p:spPr>
          <a:xfrm>
            <a:off x="5506154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0C90C464-A1D7-4638-A506-EBAFE56AB0FA}"/>
              </a:ext>
            </a:extLst>
          </p:cNvPr>
          <p:cNvSpPr/>
          <p:nvPr/>
        </p:nvSpPr>
        <p:spPr>
          <a:xfrm>
            <a:off x="4972743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594735E-60FC-4170-B128-91C0769DC91B}"/>
              </a:ext>
            </a:extLst>
          </p:cNvPr>
          <p:cNvSpPr/>
          <p:nvPr/>
        </p:nvSpPr>
        <p:spPr>
          <a:xfrm>
            <a:off x="3866651" y="2416001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44B6270-94C3-4FF9-818F-3B2E21001DC6}"/>
              </a:ext>
            </a:extLst>
          </p:cNvPr>
          <p:cNvSpPr/>
          <p:nvPr/>
        </p:nvSpPr>
        <p:spPr>
          <a:xfrm>
            <a:off x="4150082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36A4D570-08E9-40D9-B552-14B3359C1CF5}"/>
              </a:ext>
            </a:extLst>
          </p:cNvPr>
          <p:cNvSpPr/>
          <p:nvPr/>
        </p:nvSpPr>
        <p:spPr>
          <a:xfrm>
            <a:off x="3616671" y="2830019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FED2047-57B5-425B-80E6-262EC95FBDDB}"/>
              </a:ext>
            </a:extLst>
          </p:cNvPr>
          <p:cNvGrpSpPr/>
          <p:nvPr/>
        </p:nvGrpSpPr>
        <p:grpSpPr>
          <a:xfrm>
            <a:off x="3629029" y="2679091"/>
            <a:ext cx="4099670" cy="1802110"/>
            <a:chOff x="3719254" y="3044928"/>
            <a:chExt cx="3401635" cy="1495273"/>
          </a:xfrm>
        </p:grpSpPr>
        <p:pic>
          <p:nvPicPr>
            <p:cNvPr id="21" name="그래픽 20" descr="혼란스러운 사람 단색으로 채워진">
              <a:extLst>
                <a:ext uri="{FF2B5EF4-FFF2-40B4-BE49-F238E27FC236}">
                  <a16:creationId xmlns:a16="http://schemas.microsoft.com/office/drawing/2014/main" id="{550848C5-1868-41F7-A330-BB27DBA5E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25616" y="3044928"/>
              <a:ext cx="1495273" cy="1495273"/>
            </a:xfrm>
            <a:prstGeom prst="rect">
              <a:avLst/>
            </a:prstGeom>
          </p:spPr>
        </p:pic>
        <p:pic>
          <p:nvPicPr>
            <p:cNvPr id="22" name="그래픽 21" descr="혼란스러운 사람 단색으로 채워진">
              <a:extLst>
                <a:ext uri="{FF2B5EF4-FFF2-40B4-BE49-F238E27FC236}">
                  <a16:creationId xmlns:a16="http://schemas.microsoft.com/office/drawing/2014/main" id="{C7D35908-5B82-46DC-BB41-BF1549D55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719254" y="3044928"/>
              <a:ext cx="1495273" cy="1495273"/>
            </a:xfrm>
            <a:prstGeom prst="rect">
              <a:avLst/>
            </a:prstGeom>
          </p:spPr>
        </p:pic>
        <p:pic>
          <p:nvPicPr>
            <p:cNvPr id="23" name="그래픽 22" descr="혼란스러운 사람 단색으로 채워진">
              <a:extLst>
                <a:ext uri="{FF2B5EF4-FFF2-40B4-BE49-F238E27FC236}">
                  <a16:creationId xmlns:a16="http://schemas.microsoft.com/office/drawing/2014/main" id="{DDBAE031-902B-458A-8A49-4C9FA95D6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711595" y="3044928"/>
              <a:ext cx="1495273" cy="1495273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637E617-2FE4-47F0-8B53-6073826A19E0}"/>
              </a:ext>
            </a:extLst>
          </p:cNvPr>
          <p:cNvGrpSpPr/>
          <p:nvPr/>
        </p:nvGrpSpPr>
        <p:grpSpPr>
          <a:xfrm>
            <a:off x="7130774" y="3845152"/>
            <a:ext cx="516092" cy="244834"/>
            <a:chOff x="4089464" y="4917003"/>
            <a:chExt cx="1264184" cy="59972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2E6069A-6268-4A2B-A9DA-A9BA5918BB81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F7E4C00C-A87C-4C9E-909E-448D1094B159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31CF3ED-A7A9-4754-A3ED-F17EA5F858E1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DFC5AA88-5371-4509-B1CE-EAE457E025F0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79A6B15D-1646-4949-8F02-BE07B9AA7206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1F10828F-1595-4BCF-8ECE-B591025D4CE2}"/>
              </a:ext>
            </a:extLst>
          </p:cNvPr>
          <p:cNvGrpSpPr/>
          <p:nvPr/>
        </p:nvGrpSpPr>
        <p:grpSpPr>
          <a:xfrm>
            <a:off x="7518491" y="4120404"/>
            <a:ext cx="516092" cy="244834"/>
            <a:chOff x="4089464" y="4917003"/>
            <a:chExt cx="1264184" cy="599728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50078B17-D6E1-4EEE-A9B3-97C6717A9FB2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D24A39AF-9F50-408F-A869-1427E0188394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A9F07A2A-CD38-4357-A4BC-BFF9089AD87E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2C6DC3BE-9C4F-4001-8A35-5A22D48C25ED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278DC873-9D0C-466D-B36A-5F18B281FB44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133A594-7DD2-409B-A08C-20E95EB8C3AD}"/>
              </a:ext>
            </a:extLst>
          </p:cNvPr>
          <p:cNvGrpSpPr/>
          <p:nvPr/>
        </p:nvGrpSpPr>
        <p:grpSpPr>
          <a:xfrm>
            <a:off x="8069032" y="3840124"/>
            <a:ext cx="516092" cy="244834"/>
            <a:chOff x="4089464" y="4917003"/>
            <a:chExt cx="1264184" cy="599728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A2F6D4E-7514-46BD-8A7B-1DACCABC36F2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AD01670-88F0-4E25-90E9-909C0BDA481E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03FE2EA4-5897-4415-8EF4-B815709430BB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E832B0A2-1BE3-4A77-800F-DB99FB2F6095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0CC003A6-503D-4A60-83CA-7B968A4F8B6A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308E964A-7961-470F-9AAD-ABE26341BC95}"/>
              </a:ext>
            </a:extLst>
          </p:cNvPr>
          <p:cNvGrpSpPr/>
          <p:nvPr/>
        </p:nvGrpSpPr>
        <p:grpSpPr>
          <a:xfrm flipH="1">
            <a:off x="3710925" y="4021216"/>
            <a:ext cx="516092" cy="244834"/>
            <a:chOff x="4089464" y="4917003"/>
            <a:chExt cx="1264184" cy="59972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6E7EFE2F-3F36-4454-9308-10B1DEBD28B9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DB167B68-F183-45F8-AE1F-C191AA4CFB9A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4CD73B39-308E-4EC8-954F-34145B5131FA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949E4083-0CB6-42BD-A0C2-F8D5A6C14980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EAC151DD-02B6-4177-B5C6-9A8AC0C30C7F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AEA91DF-2849-4FA3-9AB6-070C413630B9}"/>
              </a:ext>
            </a:extLst>
          </p:cNvPr>
          <p:cNvGrpSpPr/>
          <p:nvPr/>
        </p:nvGrpSpPr>
        <p:grpSpPr>
          <a:xfrm flipH="1">
            <a:off x="3288696" y="3804717"/>
            <a:ext cx="516092" cy="244834"/>
            <a:chOff x="4089464" y="4917003"/>
            <a:chExt cx="1264184" cy="599728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24D34878-C95A-43D4-B726-BE06BF9D54AF}"/>
                </a:ext>
              </a:extLst>
            </p:cNvPr>
            <p:cNvSpPr/>
            <p:nvPr/>
          </p:nvSpPr>
          <p:spPr>
            <a:xfrm>
              <a:off x="4777192" y="5030804"/>
              <a:ext cx="576456" cy="485927"/>
            </a:xfrm>
            <a:prstGeom prst="rect">
              <a:avLst/>
            </a:prstGeom>
            <a:solidFill>
              <a:srgbClr val="DEB190"/>
            </a:solidFill>
            <a:ln>
              <a:solidFill>
                <a:srgbClr val="CD8A5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" dirty="0">
                  <a:latin typeface="+mn-ea"/>
                </a:rPr>
                <a:t>O₂</a:t>
              </a:r>
              <a:endParaRPr lang="ko-KR" altLang="en-US" sz="300" dirty="0">
                <a:latin typeface="+mn-ea"/>
              </a:endParaRPr>
            </a:p>
          </p:txBody>
        </p: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120553B5-54B0-4685-AD94-E269AA749559}"/>
                </a:ext>
              </a:extLst>
            </p:cNvPr>
            <p:cNvGrpSpPr/>
            <p:nvPr/>
          </p:nvGrpSpPr>
          <p:grpSpPr>
            <a:xfrm flipH="1">
              <a:off x="4089464" y="4917003"/>
              <a:ext cx="782106" cy="599728"/>
              <a:chOff x="1685067" y="4370487"/>
              <a:chExt cx="2177222" cy="1669520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45BA045D-3B32-4117-BF6F-6AD05420A917}"/>
                  </a:ext>
                </a:extLst>
              </p:cNvPr>
              <p:cNvSpPr/>
              <p:nvPr/>
            </p:nvSpPr>
            <p:spPr>
              <a:xfrm>
                <a:off x="1994504" y="4370487"/>
                <a:ext cx="1867785" cy="1414710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CB388B1F-F450-4A78-81A4-F1360C60BABD}"/>
                  </a:ext>
                </a:extLst>
              </p:cNvPr>
              <p:cNvSpPr/>
              <p:nvPr/>
            </p:nvSpPr>
            <p:spPr>
              <a:xfrm>
                <a:off x="2157487" y="4687287"/>
                <a:ext cx="447265" cy="58340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B437E5D1-CE0E-4FE3-89BF-6E450079A2EC}"/>
                  </a:ext>
                </a:extLst>
              </p:cNvPr>
              <p:cNvSpPr/>
              <p:nvPr/>
            </p:nvSpPr>
            <p:spPr>
              <a:xfrm>
                <a:off x="1685067" y="5498650"/>
                <a:ext cx="572486" cy="541357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n-ea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4DD781DE-232C-48C1-8F1A-C7AD75E9A1E0}"/>
              </a:ext>
            </a:extLst>
          </p:cNvPr>
          <p:cNvSpPr txBox="1"/>
          <p:nvPr/>
        </p:nvSpPr>
        <p:spPr>
          <a:xfrm>
            <a:off x="2222979" y="4769159"/>
            <a:ext cx="7746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다양한 변수형 방해요소를 제거하며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목표를 달성해라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!</a:t>
            </a:r>
          </a:p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간단하게 즐기는 협력형 디펜스 게임</a:t>
            </a:r>
          </a:p>
        </p:txBody>
      </p:sp>
    </p:spTree>
    <p:extLst>
      <p:ext uri="{BB962C8B-B14F-4D97-AF65-F5344CB8AC3E}">
        <p14:creationId xmlns:p14="http://schemas.microsoft.com/office/powerpoint/2010/main" val="4084860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14000">
              <a:schemeClr val="tx1"/>
            </a:gs>
            <a:gs pos="47000">
              <a:schemeClr val="accent6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83FA80F-78F0-4D89-AD4E-D5B8B5826C9D}"/>
              </a:ext>
            </a:extLst>
          </p:cNvPr>
          <p:cNvSpPr txBox="1"/>
          <p:nvPr/>
        </p:nvSpPr>
        <p:spPr>
          <a:xfrm>
            <a:off x="3438146" y="3013501"/>
            <a:ext cx="53157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  <a:latin typeface="+mn-ea"/>
              </a:rPr>
              <a:t>감사합니다</a:t>
            </a:r>
            <a:endParaRPr lang="en-US" altLang="ko-KR" sz="44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76331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참고 자료 및 출처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P.17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722BA4-7E81-4EEA-8159-AAF215F361A4}"/>
              </a:ext>
            </a:extLst>
          </p:cNvPr>
          <p:cNvSpPr txBox="1"/>
          <p:nvPr/>
        </p:nvSpPr>
        <p:spPr>
          <a:xfrm>
            <a:off x="582507" y="1153129"/>
            <a:ext cx="9490883" cy="29931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참고 문서</a:t>
            </a:r>
            <a:endParaRPr lang="en-US" altLang="ko-KR" sz="1200" b="1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2021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이용자 실태조사 보고서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2"/>
              </a:rPr>
              <a:t>https://www.kocca.kr/seriousgame/archives/view.do?bbs=42&amp;nttId=1845597&amp;bbsId=B0158968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이미지 성 자료</a:t>
            </a:r>
            <a:endParaRPr lang="en-US" altLang="ko-KR" sz="1200" b="1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유튜브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3"/>
              </a:rPr>
              <a:t>https://www.pngwing.com/ko/free-png-ydvog/download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이미지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4"/>
              </a:rPr>
              <a:t>https://blog.naver.com/doek11/222359068812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바위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5"/>
              </a:rPr>
              <a:t>https://www.pngegg.com/ko/png-xzgfn/download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에너지 드링크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6"/>
              </a:rPr>
              <a:t>https://www.flaticon.com/kr/free-icon/energy-drink_1830976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포탄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7"/>
              </a:rPr>
              <a:t>https://kr.clipart.me/9154/bullet-icon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키보드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8"/>
              </a:rPr>
              <a:t>http://dpg.danawa.com/mobile/community/view?boardSeq=244&amp;listSeq=4044271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마우스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9"/>
              </a:rPr>
              <a:t>https://commons.wikimedia.org/wiki/File:Mouse_icon_vector.png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디펜스 게임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0"/>
              </a:rPr>
              <a:t>https://kr.seaicons.com/%EA%B2%8C%EC%9E%84-%EB%94%94%ED%8E%9C%EC%8A%A4-come2us-%EC%95%84%EC%9D%B4%EC%BD%98/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랜덤 박스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1"/>
              </a:rPr>
              <a:t>https://www.pngwing.com/ko/free-png-zigid/download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깃허브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2"/>
              </a:rPr>
              <a:t>https://www.pngwing.comkofree-png-zomcndownload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비쥬얼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 스튜디오 아이콘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100" dirty="0">
                <a:solidFill>
                  <a:schemeClr val="bg1"/>
                </a:solidFill>
                <a:latin typeface="+mn-ea"/>
                <a:hlinkClick r:id="rId13"/>
              </a:rPr>
              <a:t>https://www.pngegg.com/ko/png-foumb/download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다이렉트</a:t>
            </a:r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X 12 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아이콘</a:t>
            </a:r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: </a:t>
            </a:r>
            <a:r>
              <a:rPr lang="en-US" altLang="ko-KR" sz="1050" dirty="0">
                <a:solidFill>
                  <a:schemeClr val="bg1"/>
                </a:solidFill>
                <a:latin typeface="+mn-ea"/>
                <a:hlinkClick r:id="rId14"/>
              </a:rPr>
              <a:t>https://www.anandtech.com/show/10136/discussing-the-state-of-directx-12-with-microsoft-oxide-games</a:t>
            </a:r>
            <a:endParaRPr lang="en-US" altLang="ko-KR" sz="10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75028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- STEEP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P.18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F3A9224F-15D3-4A30-84C9-1A60BDDE38F7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9" name="화살표: 왼쪽 8">
            <a:hlinkClick r:id="rId3" action="ppaction://hlinksldjump"/>
            <a:extLst>
              <a:ext uri="{FF2B5EF4-FFF2-40B4-BE49-F238E27FC236}">
                <a16:creationId xmlns:a16="http://schemas.microsoft.com/office/drawing/2014/main" id="{8CFEA647-CB19-485E-A454-EAEE8CE87DA5}"/>
              </a:ext>
            </a:extLst>
          </p:cNvPr>
          <p:cNvSpPr/>
          <p:nvPr/>
        </p:nvSpPr>
        <p:spPr>
          <a:xfrm>
            <a:off x="10721340" y="6046776"/>
            <a:ext cx="982980" cy="483564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0FC948-F31F-4DB5-8769-3596F297D0D1}"/>
              </a:ext>
            </a:extLst>
          </p:cNvPr>
          <p:cNvSpPr txBox="1"/>
          <p:nvPr/>
        </p:nvSpPr>
        <p:spPr>
          <a:xfrm>
            <a:off x="406371" y="1153129"/>
            <a:ext cx="9490883" cy="48936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Social(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사회적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현재 게임을 즐기던 기존의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90 ~ 00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세대가 나이가 들어가고 게임을 접하는 나이는 반대로 점점 어려지면서 게임을 하는 연령층이 더욱 폭넓고 다양해지고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여전히 가장 게임을 많이 하는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10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대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~20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대를 메인 타겟층으로 삼으면서 전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연련층이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폭넓게 즐길 수 있는 귀엽고 단순한 디자인의 게임을 만든다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Technological(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기술적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플랫폼은 모바일이 우세하지만 여전히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UI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의 한계와 다같이 게임을 하는 것에 집중되어 있는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PC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플랫폼이 젊은 세대에게는 강세일 것이다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  <a:b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</a:b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앞으로 지속적으로 연구되고 개발될 환경으로 가장 우세한 것은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AI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라고 볼 수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실제로 이미 빅 데이터를 활용한 알고리즘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머신 러닝을 활용한 분류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등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IT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업계 전반에서 활용 중이며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AI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를 활용한 학습형 알고리즘을 통해 게임에서도 자동 플레이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적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아군의 맵 탐지 및 추적 등에 사용되고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PC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플랫폼을 기반으로 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AI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중 강화학습 알고리즘을 기반으로 하는 적 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NPC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들의 추격 또는 움직이는 오브젝트들의 동선 등에 활용해본다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 err="1">
                <a:solidFill>
                  <a:srgbClr val="24292F"/>
                </a:solidFill>
                <a:effectLst/>
                <a:latin typeface="+mn-ea"/>
              </a:rPr>
              <a:t>Enivronmental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환경적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위드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코로나 시대로 전환되면서 사람들의 야외활동이 증가되며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이용 시간은 줄어들 것으로 예상된다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주로 게임을 즐기는 사람들도 밤 늦은 시간에 즐길 것이며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다음 날을 위해 짧은 시간만 게임을 플레이 할 것이다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플레이 타임이 짧은 간단한 게임을 제작한다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번에 길게 하기 보다는 짧게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여러번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게임을 할 수 있도록 유도할 필요가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Economic(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경제적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소비자들은 기본적으로 게임의 정보를 정확하게 알 지 못하기 때문에 게임 자체는 무료로 즐기며 내부의 아이템을 유료 결제하는 방식을 선호한다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그리고 한 방의 성공을 노릴 수 있는 확률적 아이템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또는 뽑기형 아이템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의 판매량이 높았으나 최근 확률 조작 등의 사건으로 인식이 좋지 않으며 부정적인 시선을 받고 있으며 쉽게 불식될 것으로는 보이지 않는다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소비자의 접근이 쉽도록 게임 자체는 무료로 하며 내부의 컨텐츠에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유료성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컨텐츠를 추가하는 편이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위드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코로나 시대로 변하며 게임에의 소비가 줄어들 상황에도 더 알맞다고 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algn="l"/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Political(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+mn-ea"/>
              </a:rPr>
              <a:t>정치적 요인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endParaRPr lang="ko-KR" altLang="en-US" sz="12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향후 전망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기존 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셧다운제의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폐지로 늦은 시간까지도 청소년 층의 게임 이용률이 증가할 것으로 보이며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도시 단위로 추진하는 게임 관련 정책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판교 게임 컨텐츠 특구 지정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e-sport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경기장 설립 등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으로 게임 산업에 대한 관심이 높아질 것으로 예상된다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분석 결과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: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전체적인 게임 이용률은 줄지만 청소년 층의 게임 이용률은 소폭 증가할 것으로 생각하며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게임 산업 정책 추진으로 인하여 게임 연령층이 더 폭넓게 증가하고 현재의 부정적인 게임에 대한 시선을 어느정도 완화시켜 줄 것으로 보인다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</p:txBody>
      </p:sp>
      <p:sp>
        <p:nvSpPr>
          <p:cNvPr id="11" name="TextBox 10">
            <a:hlinkClick r:id="rId3" action="ppaction://hlinksldjump"/>
            <a:extLst>
              <a:ext uri="{FF2B5EF4-FFF2-40B4-BE49-F238E27FC236}">
                <a16:creationId xmlns:a16="http://schemas.microsoft.com/office/drawing/2014/main" id="{DDF57838-5F82-4A71-B301-9A1819625018}"/>
              </a:ext>
            </a:extLst>
          </p:cNvPr>
          <p:cNvSpPr txBox="1"/>
          <p:nvPr/>
        </p:nvSpPr>
        <p:spPr>
          <a:xfrm>
            <a:off x="10782078" y="6165373"/>
            <a:ext cx="982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+mn-ea"/>
              </a:rPr>
              <a:t>4</a:t>
            </a:r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페이지로</a:t>
            </a:r>
          </a:p>
        </p:txBody>
      </p:sp>
    </p:spTree>
    <p:extLst>
      <p:ext uri="{BB962C8B-B14F-4D97-AF65-F5344CB8AC3E}">
        <p14:creationId xmlns:p14="http://schemas.microsoft.com/office/powerpoint/2010/main" val="3571893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4F36EE6D-5A79-46A9-8C4E-1F5DAA75C4E7}"/>
              </a:ext>
            </a:extLst>
          </p:cNvPr>
          <p:cNvGrpSpPr/>
          <p:nvPr/>
        </p:nvGrpSpPr>
        <p:grpSpPr>
          <a:xfrm flipH="1">
            <a:off x="2679253" y="3133938"/>
            <a:ext cx="477309" cy="366006"/>
            <a:chOff x="1685067" y="4370487"/>
            <a:chExt cx="2177222" cy="1669520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11D98DA-26BD-4C3B-B24B-36D8105BAF6A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3109537F-12E3-4098-8D5E-7C6D28C50017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64C14ED-21ED-404A-99FC-8A77FE28A996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  <p:pic>
        <p:nvPicPr>
          <p:cNvPr id="52" name="그림 51" descr="화살이(가) 표시된 사진&#10;&#10;자동 생성된 설명">
            <a:extLst>
              <a:ext uri="{FF2B5EF4-FFF2-40B4-BE49-F238E27FC236}">
                <a16:creationId xmlns:a16="http://schemas.microsoft.com/office/drawing/2014/main" id="{97FA73F1-8796-461B-9FF9-91334879A7B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413" y="961683"/>
            <a:ext cx="5231527" cy="2582512"/>
          </a:xfrm>
          <a:prstGeom prst="rect">
            <a:avLst/>
          </a:prstGeom>
        </p:spPr>
      </p:pic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E62ACFE2-B380-4DB4-B55B-65EC09C7C0BF}"/>
              </a:ext>
            </a:extLst>
          </p:cNvPr>
          <p:cNvSpPr/>
          <p:nvPr/>
        </p:nvSpPr>
        <p:spPr>
          <a:xfrm>
            <a:off x="3276441" y="237645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748EE98F-901E-4344-83FE-BEFF55C04DAE}"/>
              </a:ext>
            </a:extLst>
          </p:cNvPr>
          <p:cNvSpPr/>
          <p:nvPr/>
        </p:nvSpPr>
        <p:spPr>
          <a:xfrm>
            <a:off x="3609299" y="278844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63A3B8-748A-4328-B865-8E9D4D93A990}"/>
              </a:ext>
            </a:extLst>
          </p:cNvPr>
          <p:cNvSpPr txBox="1"/>
          <p:nvPr/>
        </p:nvSpPr>
        <p:spPr>
          <a:xfrm>
            <a:off x="1900687" y="4803047"/>
            <a:ext cx="8390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몸 속 피를 구성하는 요소가 되어 산소와 다른 세포들을 침입하는 적들로부터 지키는 디펜스 형식의 게임 </a:t>
            </a:r>
            <a:endParaRPr lang="en-US" altLang="ko-KR" sz="2400" b="1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E24EC25-7116-4945-B4F1-1718BF1993DD}"/>
              </a:ext>
            </a:extLst>
          </p:cNvPr>
          <p:cNvGrpSpPr/>
          <p:nvPr/>
        </p:nvGrpSpPr>
        <p:grpSpPr>
          <a:xfrm rot="525938">
            <a:off x="7914620" y="2061890"/>
            <a:ext cx="823870" cy="1763983"/>
            <a:chOff x="7421977" y="4531863"/>
            <a:chExt cx="461984" cy="989151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94AFBC1C-19A3-43A3-9CFB-802A5EA237B2}"/>
                </a:ext>
              </a:extLst>
            </p:cNvPr>
            <p:cNvGrpSpPr/>
            <p:nvPr/>
          </p:nvGrpSpPr>
          <p:grpSpPr>
            <a:xfrm>
              <a:off x="7466030" y="4637966"/>
              <a:ext cx="417931" cy="883048"/>
              <a:chOff x="7466030" y="4637966"/>
              <a:chExt cx="417931" cy="883048"/>
            </a:xfrm>
          </p:grpSpPr>
          <p:pic>
            <p:nvPicPr>
              <p:cNvPr id="29" name="그림 28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E1028381-EA3F-4CBB-825D-0D8B71A452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7466030" y="4637967"/>
                <a:ext cx="417931" cy="883047"/>
              </a:xfrm>
              <a:prstGeom prst="rect">
                <a:avLst/>
              </a:prstGeom>
            </p:spPr>
          </p:pic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ED1FF9BE-6241-483C-9511-802434E9D103}"/>
                  </a:ext>
                </a:extLst>
              </p:cNvPr>
              <p:cNvSpPr/>
              <p:nvPr/>
            </p:nvSpPr>
            <p:spPr>
              <a:xfrm>
                <a:off x="7475990" y="4637966"/>
                <a:ext cx="191547" cy="21355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8" name="그래픽 27" descr="세균 단색으로 채워진">
              <a:extLst>
                <a:ext uri="{FF2B5EF4-FFF2-40B4-BE49-F238E27FC236}">
                  <a16:creationId xmlns:a16="http://schemas.microsoft.com/office/drawing/2014/main" id="{0304844B-E907-4CC2-A761-B475F6978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21977" y="4531863"/>
              <a:ext cx="384208" cy="384208"/>
            </a:xfrm>
            <a:prstGeom prst="rect">
              <a:avLst/>
            </a:prstGeom>
          </p:spPr>
        </p:pic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FC49BF4A-7AD9-4382-8244-DC1DB7B8986D}"/>
              </a:ext>
            </a:extLst>
          </p:cNvPr>
          <p:cNvGrpSpPr/>
          <p:nvPr/>
        </p:nvGrpSpPr>
        <p:grpSpPr>
          <a:xfrm>
            <a:off x="4375322" y="2357381"/>
            <a:ext cx="3300900" cy="1775253"/>
            <a:chOff x="4352097" y="2174649"/>
            <a:chExt cx="2898428" cy="155880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D290A17-C799-4573-B913-51A0A53179C7}"/>
                </a:ext>
              </a:extLst>
            </p:cNvPr>
            <p:cNvGrpSpPr/>
            <p:nvPr/>
          </p:nvGrpSpPr>
          <p:grpSpPr>
            <a:xfrm rot="2138213">
              <a:off x="4352097" y="2174649"/>
              <a:ext cx="1533839" cy="1214076"/>
              <a:chOff x="3244560" y="1506322"/>
              <a:chExt cx="1533839" cy="1214076"/>
            </a:xfrm>
          </p:grpSpPr>
          <p:pic>
            <p:nvPicPr>
              <p:cNvPr id="7" name="그림 6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40A8B794-0E32-40FA-AE74-4A8A345439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294944">
                <a:off x="3728053" y="1571582"/>
                <a:ext cx="1050346" cy="1148816"/>
              </a:xfrm>
              <a:prstGeom prst="rect">
                <a:avLst/>
              </a:prstGeom>
            </p:spPr>
          </p:pic>
          <p:pic>
            <p:nvPicPr>
              <p:cNvPr id="8" name="그래픽 7" descr="남성 건설 노동자 단색으로 채워진">
                <a:extLst>
                  <a:ext uri="{FF2B5EF4-FFF2-40B4-BE49-F238E27FC236}">
                    <a16:creationId xmlns:a16="http://schemas.microsoft.com/office/drawing/2014/main" id="{A2250458-A4C5-4E07-AA9A-D58BA80D8BE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 l="24079" t="-479" r="27446" b="72877"/>
              <a:stretch/>
            </p:blipFill>
            <p:spPr>
              <a:xfrm rot="19913090">
                <a:off x="3681779" y="1506322"/>
                <a:ext cx="443250" cy="252397"/>
              </a:xfrm>
              <a:prstGeom prst="rect">
                <a:avLst/>
              </a:prstGeom>
            </p:spPr>
          </p:pic>
          <p:pic>
            <p:nvPicPr>
              <p:cNvPr id="9" name="그래픽 8" descr="수저 단색으로 채워진">
                <a:extLst>
                  <a:ext uri="{FF2B5EF4-FFF2-40B4-BE49-F238E27FC236}">
                    <a16:creationId xmlns:a16="http://schemas.microsoft.com/office/drawing/2014/main" id="{9B443B41-4D99-4AC6-BB70-F2DEF0A3CF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rcRect/>
              <a:stretch/>
            </p:blipFill>
            <p:spPr>
              <a:xfrm flipH="1">
                <a:off x="3244560" y="1568582"/>
                <a:ext cx="794026" cy="794026"/>
              </a:xfrm>
              <a:prstGeom prst="snip2SameRect">
                <a:avLst>
                  <a:gd name="adj1" fmla="val 40826"/>
                  <a:gd name="adj2" fmla="val 50000"/>
                </a:avLst>
              </a:prstGeom>
            </p:spPr>
          </p:pic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B8A61E1-36D9-42D1-B1A6-01149FF02EC8}"/>
                </a:ext>
              </a:extLst>
            </p:cNvPr>
            <p:cNvGrpSpPr/>
            <p:nvPr/>
          </p:nvGrpSpPr>
          <p:grpSpPr>
            <a:xfrm>
              <a:off x="5890118" y="2439018"/>
              <a:ext cx="1360407" cy="1294431"/>
              <a:chOff x="7368816" y="2185760"/>
              <a:chExt cx="1360407" cy="1294431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4932B846-D4FA-4488-8919-C5D5857C2B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884571">
                <a:off x="7368816" y="2290003"/>
                <a:ext cx="1088172" cy="1190188"/>
              </a:xfrm>
              <a:prstGeom prst="rect">
                <a:avLst/>
              </a:prstGeom>
            </p:spPr>
          </p:pic>
          <p:pic>
            <p:nvPicPr>
              <p:cNvPr id="12" name="그래픽 11" descr="야구 배트 및 공 단색으로 채워진">
                <a:extLst>
                  <a:ext uri="{FF2B5EF4-FFF2-40B4-BE49-F238E27FC236}">
                    <a16:creationId xmlns:a16="http://schemas.microsoft.com/office/drawing/2014/main" id="{9015B3D1-0CDD-4774-9F59-C96235CB4C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rcRect t="1888" b="1888"/>
              <a:stretch/>
            </p:blipFill>
            <p:spPr>
              <a:xfrm rot="19128976">
                <a:off x="8102719" y="2185760"/>
                <a:ext cx="626504" cy="602853"/>
              </a:xfrm>
              <a:prstGeom prst="parallelogram">
                <a:avLst>
                  <a:gd name="adj" fmla="val 43760"/>
                </a:avLst>
              </a:prstGeom>
            </p:spPr>
          </p:pic>
          <p:pic>
            <p:nvPicPr>
              <p:cNvPr id="13" name="그래픽 12" descr="군인 남성 단색으로 채워진">
                <a:extLst>
                  <a:ext uri="{FF2B5EF4-FFF2-40B4-BE49-F238E27FC236}">
                    <a16:creationId xmlns:a16="http://schemas.microsoft.com/office/drawing/2014/main" id="{7BD725E1-F523-4495-9C51-70C11E96BB5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 l="24751" t="-1630" r="27110" b="66202"/>
              <a:stretch/>
            </p:blipFill>
            <p:spPr>
              <a:xfrm rot="1218078">
                <a:off x="7927212" y="2317968"/>
                <a:ext cx="321798" cy="236827"/>
              </a:xfrm>
              <a:prstGeom prst="rect">
                <a:avLst/>
              </a:prstGeom>
            </p:spPr>
          </p:pic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E589FD53-574D-4A5A-94B1-C51FDA814E97}"/>
                </a:ext>
              </a:extLst>
            </p:cNvPr>
            <p:cNvGrpSpPr/>
            <p:nvPr/>
          </p:nvGrpSpPr>
          <p:grpSpPr>
            <a:xfrm rot="21360572">
              <a:off x="5514771" y="2209595"/>
              <a:ext cx="853789" cy="1293856"/>
              <a:chOff x="2692228" y="2024298"/>
              <a:chExt cx="853789" cy="1293856"/>
            </a:xfrm>
          </p:grpSpPr>
          <p:pic>
            <p:nvPicPr>
              <p:cNvPr id="35" name="그래픽 34" descr="야구 배트 및 공 단색으로 채워진">
                <a:extLst>
                  <a:ext uri="{FF2B5EF4-FFF2-40B4-BE49-F238E27FC236}">
                    <a16:creationId xmlns:a16="http://schemas.microsoft.com/office/drawing/2014/main" id="{503FDC58-5BF0-400B-BFA7-64B814E846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rcRect t="1888" b="1888"/>
              <a:stretch/>
            </p:blipFill>
            <p:spPr>
              <a:xfrm rot="19128976">
                <a:off x="2919513" y="2073618"/>
                <a:ext cx="626504" cy="602853"/>
              </a:xfrm>
              <a:prstGeom prst="parallelogram">
                <a:avLst>
                  <a:gd name="adj" fmla="val 43760"/>
                </a:avLst>
              </a:prstGeom>
            </p:spPr>
          </p:pic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6810CFF5-C36F-4453-BDBD-2F3FC3498D84}"/>
                  </a:ext>
                </a:extLst>
              </p:cNvPr>
              <p:cNvGrpSpPr/>
              <p:nvPr/>
            </p:nvGrpSpPr>
            <p:grpSpPr>
              <a:xfrm rot="21121354">
                <a:off x="2692228" y="2024298"/>
                <a:ext cx="638385" cy="1293856"/>
                <a:chOff x="2690641" y="2725686"/>
                <a:chExt cx="638385" cy="1293856"/>
              </a:xfrm>
            </p:grpSpPr>
            <p:pic>
              <p:nvPicPr>
                <p:cNvPr id="33" name="그림 32" descr="텍스트이(가) 표시된 사진&#10;&#10;자동 생성된 설명">
                  <a:extLst>
                    <a:ext uri="{FF2B5EF4-FFF2-40B4-BE49-F238E27FC236}">
                      <a16:creationId xmlns:a16="http://schemas.microsoft.com/office/drawing/2014/main" id="{0E42A1BC-6EB8-485E-AC33-A72F24D86F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duotone>
                    <a:schemeClr val="accent6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690641" y="2890805"/>
                  <a:ext cx="581215" cy="1128737"/>
                </a:xfrm>
                <a:prstGeom prst="rect">
                  <a:avLst/>
                </a:prstGeom>
              </p:spPr>
            </p:pic>
            <p:pic>
              <p:nvPicPr>
                <p:cNvPr id="34" name="그래픽 33" descr="야구 모자 단색으로 채워진">
                  <a:extLst>
                    <a:ext uri="{FF2B5EF4-FFF2-40B4-BE49-F238E27FC236}">
                      <a16:creationId xmlns:a16="http://schemas.microsoft.com/office/drawing/2014/main" id="{AFA93683-75CC-468F-9CEC-700A8CCB66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0"/>
                    </a:ext>
                  </a:extLst>
                </a:blip>
                <a:stretch>
                  <a:fillRect/>
                </a:stretch>
              </p:blipFill>
              <p:spPr>
                <a:xfrm rot="801197">
                  <a:off x="2927697" y="2725686"/>
                  <a:ext cx="401329" cy="401329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E3F3A521-AD5B-4622-B2F3-B3150A2D9E3C}"/>
              </a:ext>
            </a:extLst>
          </p:cNvPr>
          <p:cNvSpPr/>
          <p:nvPr/>
        </p:nvSpPr>
        <p:spPr>
          <a:xfrm>
            <a:off x="3003357" y="3281104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D810CA5B-F39F-4A20-AC5B-73FF4DBB117D}"/>
              </a:ext>
            </a:extLst>
          </p:cNvPr>
          <p:cNvSpPr/>
          <p:nvPr/>
        </p:nvSpPr>
        <p:spPr>
          <a:xfrm>
            <a:off x="3695222" y="3281104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92437194-5468-46D0-8A05-A29AE7A5976A}"/>
              </a:ext>
            </a:extLst>
          </p:cNvPr>
          <p:cNvSpPr/>
          <p:nvPr/>
        </p:nvSpPr>
        <p:spPr>
          <a:xfrm>
            <a:off x="3152771" y="2788442"/>
            <a:ext cx="704675" cy="526181"/>
          </a:xfrm>
          <a:prstGeom prst="roundRect">
            <a:avLst/>
          </a:prstGeom>
          <a:solidFill>
            <a:srgbClr val="DEB190"/>
          </a:solidFill>
          <a:ln>
            <a:solidFill>
              <a:srgbClr val="D69E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+mn-ea"/>
              </a:rPr>
              <a:t>O₂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11741891-CA4B-4D43-B006-2B80C32A6339}"/>
              </a:ext>
            </a:extLst>
          </p:cNvPr>
          <p:cNvGrpSpPr/>
          <p:nvPr/>
        </p:nvGrpSpPr>
        <p:grpSpPr>
          <a:xfrm flipH="1">
            <a:off x="3551234" y="3693094"/>
            <a:ext cx="477309" cy="366006"/>
            <a:chOff x="1685067" y="4370487"/>
            <a:chExt cx="2177222" cy="1669520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5CBCF4C5-8CE5-43FB-A351-7E89E25D57B1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A52462CA-0CD1-47FD-BDD1-00FADE3844DC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D6E8865A-79FD-42A2-9C86-C722672FD1FB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5E9AED50-22C6-479F-81A5-361A8DED7FDA}"/>
              </a:ext>
            </a:extLst>
          </p:cNvPr>
          <p:cNvGrpSpPr/>
          <p:nvPr/>
        </p:nvGrpSpPr>
        <p:grpSpPr>
          <a:xfrm flipH="1">
            <a:off x="4078963" y="3569596"/>
            <a:ext cx="477309" cy="366006"/>
            <a:chOff x="1685067" y="4370487"/>
            <a:chExt cx="2177222" cy="1669520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7055F231-EC6D-45FF-ADB0-6FB5C5303D31}"/>
                </a:ext>
              </a:extLst>
            </p:cNvPr>
            <p:cNvSpPr/>
            <p:nvPr/>
          </p:nvSpPr>
          <p:spPr>
            <a:xfrm>
              <a:off x="1994504" y="4370487"/>
              <a:ext cx="1867785" cy="141471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79CD8A1A-5154-4DE2-855E-5B0C18F75774}"/>
                </a:ext>
              </a:extLst>
            </p:cNvPr>
            <p:cNvSpPr/>
            <p:nvPr/>
          </p:nvSpPr>
          <p:spPr>
            <a:xfrm>
              <a:off x="2157487" y="4687287"/>
              <a:ext cx="447265" cy="5834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E79C33B5-F50A-4FA3-B15C-0001CCF77FA3}"/>
                </a:ext>
              </a:extLst>
            </p:cNvPr>
            <p:cNvSpPr/>
            <p:nvPr/>
          </p:nvSpPr>
          <p:spPr>
            <a:xfrm>
              <a:off x="1685067" y="5498650"/>
              <a:ext cx="572486" cy="54135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81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3200" b="1" dirty="0" err="1">
                <a:solidFill>
                  <a:schemeClr val="bg1"/>
                </a:solidFill>
                <a:latin typeface="+mj-ea"/>
                <a:ea typeface="+mj-ea"/>
              </a:rPr>
              <a:t>언레일드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비교 분석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(1/2)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P.19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hlinkClick r:id="rId2"/>
            <a:extLst>
              <a:ext uri="{FF2B5EF4-FFF2-40B4-BE49-F238E27FC236}">
                <a16:creationId xmlns:a16="http://schemas.microsoft.com/office/drawing/2014/main" id="{16B24755-13CD-4E7C-A020-7D3388AF1FD5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77E6D3-D595-4D3D-8CD5-5AF4625C8779}"/>
              </a:ext>
            </a:extLst>
          </p:cNvPr>
          <p:cNvSpPr txBox="1"/>
          <p:nvPr/>
        </p:nvSpPr>
        <p:spPr>
          <a:xfrm>
            <a:off x="406371" y="1153129"/>
            <a:ext cx="10099704" cy="504753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 err="1">
                <a:solidFill>
                  <a:srgbClr val="24292F"/>
                </a:solidFill>
                <a:effectLst/>
                <a:latin typeface="-apple-system"/>
              </a:rPr>
              <a:t>언레일드를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 참고하는 이유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우리가 분석을 통해 유추한 결과와 제작을 원하는 게임의 유형과 가장 비슷한 요소들을 많이 포함하는 게임이었다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대표적인 요소로는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협력성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', 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귀엽고 단순한 디자인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전연령이 같이 즐기기에 좋은 게임이다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r>
              <a:rPr lang="ko-KR" altLang="en-US" sz="1200" b="1" i="0" dirty="0" err="1">
                <a:solidFill>
                  <a:srgbClr val="24292F"/>
                </a:solidFill>
                <a:effectLst/>
                <a:latin typeface="-apple-system"/>
              </a:rPr>
              <a:t>언레일드의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 대표 재미 요소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-apple-system"/>
              </a:rPr>
              <a:t>(</a:t>
            </a:r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고객의 욕구를 충족한 부분</a:t>
            </a:r>
            <a:r>
              <a:rPr lang="en-US" altLang="ko-KR" sz="1200" b="1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단순한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조작감</a:t>
            </a:r>
            <a:endParaRPr lang="ko-KR" altLang="en-US" sz="1100" b="0" i="0" dirty="0">
              <a:solidFill>
                <a:srgbClr val="57606A"/>
              </a:solidFill>
              <a:effectLst/>
              <a:latin typeface="-apple-system"/>
            </a:endParaRP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심플한 디자인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짧은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텀으로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등장하는 여러 방해요소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플레이하는 것에 정신없음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 =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집중도</a:t>
            </a:r>
          </a:p>
          <a:p>
            <a:pPr lvl="1">
              <a:buFont typeface="+mj-lt"/>
              <a:buAutoNum type="arabicPeriod"/>
            </a:pP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협력성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친구와 같이하는 즐거움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점차 갈수록 고객이 줄어든 원인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컨텐츠의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플레이를 해본 고객들이 뽑은 가장 큰 문제점으로 컨텐츠의 부족성이 나타난다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처음에는 다양한 방해요소들이 등장하여 정신없는 느낌을 주지만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단순 반복형이 많아 쉽게 익숙해지며 금방 질려버린다는 평이 가장 많다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추가적으로 업데이트의 진행도 되고 있지 않다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슈퍼 플레이의 부재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위기의 요소가 한 번에 크게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(RPG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게임의 보스처럼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)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오는 것이 아닌 작은 것이 계속해서 겹쳐오는 것이 이 게임의 특징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익숙해지면 위기로도 느껴지지 않고 재미요소가 반감이 된다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또한 모든 플레이어가 수행할 수 있는 동작 또한 동일하며 특수능력 등이 존재하지 않기에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방에 역전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 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위기 상황을 극복하는 등의 슈퍼 플레이의 등장이 어렵다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랜덤 요소의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게임이 너무 플레이어의 실력에만 의존되어 있다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한 번 실수를 하면 돌이키는 방법이 거의 전무한 게임의 특성 실력이 부족한 유저 층에서 특히 많이 발생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진행을 포기하는 경우가 많이 등장함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실력이 뛰어는 유저 층에서는 오히려 변수의 발생이 극단적으로 줄기 때문에 게임이 지루하게 진행되는 경우가 많음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+mn-ea"/>
              </a:rPr>
              <a:t>4.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+mn-ea"/>
              </a:rPr>
              <a:t>자극성의 부족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게임 뿐이 아닌 모든 엔터테인먼트 장르에서 고객은 더 자극적인 요소를 원하는 경향이 있음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 err="1">
                <a:solidFill>
                  <a:srgbClr val="24292F"/>
                </a:solidFill>
                <a:effectLst/>
                <a:latin typeface="+mn-ea"/>
              </a:rPr>
              <a:t>언레일드에서는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 그 부분이 부족 이러한 부분이 게임을 지루하게 만드는 한 가지 요소가 되었으며</a:t>
            </a:r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,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24292F"/>
                </a:solidFill>
                <a:effectLst/>
                <a:latin typeface="+mn-ea"/>
              </a:rPr>
              <a:t>현재 유튜브 등 스트리밍 시장에서도 잘 등장하지 않는 원인이 되었다고 판단됨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lvl="1"/>
            <a:r>
              <a:rPr lang="en-US" altLang="ko-KR" sz="1100" b="1" dirty="0">
                <a:solidFill>
                  <a:srgbClr val="24292F"/>
                </a:solidFill>
                <a:latin typeface="+mn-ea"/>
              </a:rPr>
              <a:t>5. </a:t>
            </a:r>
            <a:r>
              <a:rPr lang="ko-KR" altLang="en-US" sz="1100" b="1" dirty="0">
                <a:solidFill>
                  <a:srgbClr val="24292F"/>
                </a:solidFill>
                <a:latin typeface="+mn-ea"/>
              </a:rPr>
              <a:t>기타 부정적인 의견</a:t>
            </a:r>
          </a:p>
          <a:p>
            <a:pPr lvl="1"/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	</a:t>
            </a:r>
            <a:r>
              <a:rPr lang="ko-KR" altLang="en-US" sz="1100" dirty="0">
                <a:solidFill>
                  <a:srgbClr val="24292F"/>
                </a:solidFill>
                <a:latin typeface="+mn-ea"/>
              </a:rPr>
              <a:t>불편한 </a:t>
            </a:r>
            <a:r>
              <a:rPr lang="ko-KR" altLang="en-US" sz="1100" dirty="0" err="1">
                <a:solidFill>
                  <a:srgbClr val="24292F"/>
                </a:solidFill>
                <a:latin typeface="+mn-ea"/>
              </a:rPr>
              <a:t>조작감</a:t>
            </a:r>
            <a:r>
              <a:rPr lang="ko-KR" altLang="en-US" sz="1100" dirty="0">
                <a:solidFill>
                  <a:srgbClr val="24292F"/>
                </a:solidFill>
                <a:latin typeface="+mn-ea"/>
              </a:rPr>
              <a:t> 스팀 자체 서버의 불편함 인식 문제 등등</a:t>
            </a:r>
            <a:r>
              <a:rPr lang="en-US" altLang="ko-KR" sz="1100" dirty="0">
                <a:solidFill>
                  <a:srgbClr val="24292F"/>
                </a:solidFill>
                <a:latin typeface="+mn-ea"/>
              </a:rPr>
              <a:t>... 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40486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분석 자료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3200" b="1" dirty="0" err="1">
                <a:solidFill>
                  <a:schemeClr val="bg1"/>
                </a:solidFill>
                <a:latin typeface="+mj-ea"/>
                <a:ea typeface="+mj-ea"/>
              </a:rPr>
              <a:t>언레일드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‘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비교 분석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(2/2)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P.20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화살표: 왼쪽 9">
            <a:hlinkClick r:id="rId2" action="ppaction://hlinksldjump"/>
            <a:extLst>
              <a:ext uri="{FF2B5EF4-FFF2-40B4-BE49-F238E27FC236}">
                <a16:creationId xmlns:a16="http://schemas.microsoft.com/office/drawing/2014/main" id="{597EEE7A-235B-460F-9EAF-F1BE4619FD14}"/>
              </a:ext>
            </a:extLst>
          </p:cNvPr>
          <p:cNvSpPr/>
          <p:nvPr/>
        </p:nvSpPr>
        <p:spPr>
          <a:xfrm>
            <a:off x="10721340" y="6046776"/>
            <a:ext cx="982980" cy="483564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hlinkClick r:id="rId2" action="ppaction://hlinksldjump"/>
            <a:extLst>
              <a:ext uri="{FF2B5EF4-FFF2-40B4-BE49-F238E27FC236}">
                <a16:creationId xmlns:a16="http://schemas.microsoft.com/office/drawing/2014/main" id="{5CEAAD6F-7BB0-4D50-9C34-F7E00B7911FE}"/>
              </a:ext>
            </a:extLst>
          </p:cNvPr>
          <p:cNvSpPr txBox="1"/>
          <p:nvPr/>
        </p:nvSpPr>
        <p:spPr>
          <a:xfrm>
            <a:off x="10782078" y="6165373"/>
            <a:ext cx="982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+mn-ea"/>
              </a:rPr>
              <a:t>12</a:t>
            </a:r>
            <a:r>
              <a:rPr lang="ko-KR" altLang="en-US" sz="1050" b="1" dirty="0">
                <a:solidFill>
                  <a:schemeClr val="bg1"/>
                </a:solidFill>
                <a:latin typeface="+mn-ea"/>
              </a:rPr>
              <a:t>페이지로</a:t>
            </a:r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16B24755-13CD-4E7C-A020-7D3388AF1FD5}"/>
              </a:ext>
            </a:extLst>
          </p:cNvPr>
          <p:cNvSpPr txBox="1"/>
          <p:nvPr/>
        </p:nvSpPr>
        <p:spPr>
          <a:xfrm>
            <a:off x="10858058" y="1171114"/>
            <a:ext cx="846262" cy="52322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GitHub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링크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77E6D3-D595-4D3D-8CD5-5AF4625C8779}"/>
              </a:ext>
            </a:extLst>
          </p:cNvPr>
          <p:cNvSpPr txBox="1"/>
          <p:nvPr/>
        </p:nvSpPr>
        <p:spPr>
          <a:xfrm>
            <a:off x="406371" y="1153129"/>
            <a:ext cx="10099704" cy="14619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새로운 고객이 유입되지 않는 원인</a:t>
            </a: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컨텐츠에 비한 높은 가격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위에서의 설명과 마찬가지로 보이는 컨텐츠 구성에 비해 가격이 너무 높다는 불만 최근 굵직한 업데이트 또한 없었음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불편한 카메라 시점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카메라가 고정되어 있으며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오브젝트들이 매우 작게 보임 처음 딱 게임을 볼 때 어지러우며 제대로 게임을 파악하기 힘들다는 의견이 다수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적은 유저 수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게임의 평점 자체는 높지만 멀티게임 임에도 불구하고 유저 수가 적어 실제로 온라인으로 다른 유저와 게임을 하는 것은 불가능에 가까움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주변에 같이 할 지인이 없으면 게임을 하기 조차 힘듦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스팀 자체의 로컬 서버를 통한 멀티플레이를 이용한다는 점이 문제점</a:t>
            </a:r>
            <a:endParaRPr lang="en-US" altLang="ko-KR" sz="1100" dirty="0">
              <a:solidFill>
                <a:srgbClr val="24292F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E8713D-B51E-4289-B260-5B2D43BBCFF4}"/>
              </a:ext>
            </a:extLst>
          </p:cNvPr>
          <p:cNvSpPr txBox="1"/>
          <p:nvPr/>
        </p:nvSpPr>
        <p:spPr>
          <a:xfrm>
            <a:off x="406370" y="2615068"/>
            <a:ext cx="11449629" cy="34932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1200" b="1" i="0" dirty="0">
                <a:solidFill>
                  <a:srgbClr val="24292F"/>
                </a:solidFill>
                <a:effectLst/>
                <a:latin typeface="-apple-system"/>
              </a:rPr>
              <a:t>고객의 니즈를 충족시킬 요소 추가</a:t>
            </a: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1.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플레이어마다 특성을 가진 다른 캐릭터를 플레이하게 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RPG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장르의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직업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처럼 플레이어가 서로 다른 캐릭터를 선택해서 플레이 할 수 있도록 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각자 역할이 다르므로 각자의 역할이 더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중요해지며</a:t>
            </a:r>
            <a:endParaRPr lang="en-US" altLang="ko-KR" sz="1100" b="0" i="0" dirty="0">
              <a:solidFill>
                <a:srgbClr val="57606A"/>
              </a:solidFill>
              <a:effectLst/>
              <a:latin typeface="-apple-system"/>
            </a:endParaRPr>
          </a:p>
          <a:p>
            <a:pPr lvl="1"/>
            <a:r>
              <a:rPr lang="en-US" altLang="ko-KR" sz="1100" dirty="0">
                <a:solidFill>
                  <a:srgbClr val="57606A"/>
                </a:solidFill>
                <a:latin typeface="-apple-system"/>
              </a:rPr>
              <a:t>	</a:t>
            </a:r>
            <a:r>
              <a:rPr lang="ko-KR" altLang="en-US" sz="1100" dirty="0">
                <a:solidFill>
                  <a:srgbClr val="57606A"/>
                </a:solidFill>
                <a:latin typeface="-apple-system"/>
              </a:rPr>
              <a:t>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집중도를 높일 수 있다고 판단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또한 특수 능력을 부여하여 기존에는 돌파 불가능한 상황에서 슈퍼 플레이가 가능하도록 설정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게임 도중 역할을 변경하는 수단에 대한 고려 필요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2.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아군 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NPC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를 추가한다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  <a:endParaRPr lang="ko-KR" altLang="en-US" sz="1100" b="1" i="0" dirty="0">
              <a:solidFill>
                <a:srgbClr val="24292F"/>
              </a:solidFill>
              <a:effectLst/>
              <a:latin typeface="-apple-system"/>
            </a:endParaRP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언레일드는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유저들끼리의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소수 협동성 게임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 컨셉은 유지한 채로 유저의 실력과 상관없이 어느정도 변수를 창출 가능한 아군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NPC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를 추가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게임 클리어 및 점수 기록에 직접적으로 영향을 주도록 설정하여 잘하는 유저에게는 예상 불가능한 방해 요소로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못하는 유저에게는 도우미 요소로 작동하도록 설정</a:t>
            </a:r>
            <a:endParaRPr lang="en-US" altLang="ko-KR" sz="1100" b="0" i="0" dirty="0">
              <a:solidFill>
                <a:srgbClr val="24292F"/>
              </a:solidFill>
              <a:effectLst/>
              <a:latin typeface="+mn-ea"/>
            </a:endParaRPr>
          </a:p>
          <a:p>
            <a:pPr algn="l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	3.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액션 플레이를 추가한다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24292F"/>
                </a:solidFill>
                <a:effectLst/>
                <a:latin typeface="+mn-ea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좀 더 게임의 재미를 느낄 수 있는 자극적인 요소를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무기 등을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들게하며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방해요소를 제거하거나 아군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NPC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가 죽는 등의 상황에 맞는 모션의 과장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죽을 경우 얼룩이 남는 등 시각적으로 더 자극성을 주는 방식을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4.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카메라 액션을 자유롭게 할 수 있도록 한다</a:t>
            </a:r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언레일드는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계속해서 움직이는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기차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에 카메라가 고정되어 있으며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전체 활동을 볼 수 있도록 카메라가 먼 위치에서 전체를 내려다보는 형식으로 되어 있음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카메라는 플레이어에게 고정하며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줌 인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/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아웃을 할 수 있도록 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그에 따라서 전체적인 시야 확보가 어려울 것을 예상하여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미니맵에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간략화해서 전체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맵의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상태를 표시한다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en-US" altLang="ko-KR" sz="1100" b="1" i="0" dirty="0">
                <a:solidFill>
                  <a:srgbClr val="24292F"/>
                </a:solidFill>
                <a:effectLst/>
                <a:latin typeface="-apple-system"/>
              </a:rPr>
              <a:t>5. </a:t>
            </a:r>
            <a:r>
              <a:rPr lang="ko-KR" altLang="en-US" sz="1100" b="1" i="0" dirty="0">
                <a:solidFill>
                  <a:srgbClr val="24292F"/>
                </a:solidFill>
                <a:effectLst/>
                <a:latin typeface="-apple-system"/>
              </a:rPr>
              <a:t>메인 게임 플레이와 다른 모드의 게임 플레이를 추가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언레일드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게임은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기차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'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의 선로를 설치하는 것에만 집중을 함</a:t>
            </a:r>
            <a:br>
              <a:rPr lang="ko-KR" altLang="en-US" sz="1100" dirty="0"/>
            </a:br>
            <a:r>
              <a:rPr lang="en-US" altLang="ko-KR" sz="1100" dirty="0"/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그 외의 업데이트가 없어서 기존 유저들은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몇번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하면 금방 </a:t>
            </a:r>
            <a:r>
              <a:rPr lang="ko-KR" altLang="en-US" sz="1100" b="0" i="0" dirty="0" err="1">
                <a:solidFill>
                  <a:srgbClr val="57606A"/>
                </a:solidFill>
                <a:effectLst/>
                <a:latin typeface="-apple-system"/>
              </a:rPr>
              <a:t>질려함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 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(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소모성이 매우 빠름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)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이를 방지하기 위하여 메인 플레이와 다르게 즐길 수 있는 게임 방식을 준비</a:t>
            </a:r>
            <a:r>
              <a:rPr lang="en-US" altLang="ko-KR" sz="1100" dirty="0">
                <a:solidFill>
                  <a:srgbClr val="57606A"/>
                </a:solidFill>
                <a:latin typeface="-apple-system"/>
              </a:rPr>
              <a:t>.</a:t>
            </a:r>
          </a:p>
          <a:p>
            <a:pPr lvl="1"/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	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방해요소가 등장하는 것을 고려하여 한 곳을 지키는 디펜스 모드 등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, </a:t>
            </a:r>
            <a:r>
              <a:rPr lang="ko-KR" altLang="en-US" sz="1100" b="0" i="0" dirty="0">
                <a:solidFill>
                  <a:srgbClr val="57606A"/>
                </a:solidFill>
                <a:effectLst/>
                <a:latin typeface="-apple-system"/>
              </a:rPr>
              <a:t>다양하게 즐길 수 있는 컨텐츠를 추가한다</a:t>
            </a:r>
            <a:r>
              <a:rPr lang="en-US" altLang="ko-KR" sz="1100" b="0" i="0" dirty="0">
                <a:solidFill>
                  <a:srgbClr val="57606A"/>
                </a:solidFill>
                <a:effectLst/>
                <a:latin typeface="-apple-system"/>
              </a:rPr>
              <a:t>.</a:t>
            </a:r>
            <a:endParaRPr lang="en-US" altLang="ko-KR" sz="1100" dirty="0">
              <a:solidFill>
                <a:srgbClr val="24292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8397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기타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조작 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P.21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14452BB-45F9-4E0E-A8EC-D688AB007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0404" y="2760740"/>
            <a:ext cx="1403512" cy="2062620"/>
          </a:xfrm>
          <a:prstGeom prst="rect">
            <a:avLst/>
          </a:prstGeom>
        </p:spPr>
      </p:pic>
      <p:pic>
        <p:nvPicPr>
          <p:cNvPr id="4" name="그림 3" descr="텍스트, 키보드, 전자기기, 하얀색이(가) 표시된 사진&#10;&#10;자동 생성된 설명">
            <a:extLst>
              <a:ext uri="{FF2B5EF4-FFF2-40B4-BE49-F238E27FC236}">
                <a16:creationId xmlns:a16="http://schemas.microsoft.com/office/drawing/2014/main" id="{FA43120D-1966-4A21-8A8D-7318B68AB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04" y="2584983"/>
            <a:ext cx="8258390" cy="241413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F6F217-1C4B-42E3-AA66-EA18EED4EA51}"/>
              </a:ext>
            </a:extLst>
          </p:cNvPr>
          <p:cNvSpPr txBox="1"/>
          <p:nvPr/>
        </p:nvSpPr>
        <p:spPr>
          <a:xfrm>
            <a:off x="1127683" y="2103735"/>
            <a:ext cx="1842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W/A/S/D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이동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9F458-A6EA-407F-9124-99EA21CD49AE}"/>
              </a:ext>
            </a:extLst>
          </p:cNvPr>
          <p:cNvSpPr txBox="1"/>
          <p:nvPr/>
        </p:nvSpPr>
        <p:spPr>
          <a:xfrm>
            <a:off x="2612534" y="5249607"/>
            <a:ext cx="1842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Space Bar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스킬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FF5B0E-492A-42DF-A89A-2D399127D7A9}"/>
              </a:ext>
            </a:extLst>
          </p:cNvPr>
          <p:cNvSpPr txBox="1"/>
          <p:nvPr/>
        </p:nvSpPr>
        <p:spPr>
          <a:xfrm>
            <a:off x="8991896" y="2170847"/>
            <a:ext cx="1930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Mouse </a:t>
            </a:r>
            <a:r>
              <a:rPr lang="en-US" altLang="ko-KR" sz="1400" b="1" dirty="0" err="1">
                <a:solidFill>
                  <a:schemeClr val="bg1"/>
                </a:solidFill>
                <a:latin typeface="+mn-ea"/>
              </a:rPr>
              <a:t>LClick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공격</a:t>
            </a:r>
          </a:p>
        </p:txBody>
      </p:sp>
    </p:spTree>
    <p:extLst>
      <p:ext uri="{BB962C8B-B14F-4D97-AF65-F5344CB8AC3E}">
        <p14:creationId xmlns:p14="http://schemas.microsoft.com/office/powerpoint/2010/main" val="3299092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837081E-6F6A-4815-AA47-8A879D80A981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신체의 장기를 메인 컨셉으로 하며 도시 느낌이 나도록 한다</a:t>
            </a:r>
            <a:r>
              <a:rPr lang="en-US" altLang="ko-KR" sz="2400" b="1" dirty="0">
                <a:solidFill>
                  <a:schemeClr val="bg1"/>
                </a:solidFill>
                <a:latin typeface="+mn-ea"/>
              </a:rPr>
              <a:t>.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92C870-1FEA-41DA-84BF-4460A8D6E481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D52F696-A821-40EF-A49C-2ACE1E4DE363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AEA2BF-1856-4AF0-AEAB-6CCAF37C9F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06" b="8112"/>
          <a:stretch/>
        </p:blipFill>
        <p:spPr>
          <a:xfrm>
            <a:off x="2814904" y="2125144"/>
            <a:ext cx="6553384" cy="37932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709B3DA-D5FB-444D-A2BF-ED593DE6035B}"/>
              </a:ext>
            </a:extLst>
          </p:cNvPr>
          <p:cNvSpPr txBox="1"/>
          <p:nvPr/>
        </p:nvSpPr>
        <p:spPr>
          <a:xfrm>
            <a:off x="4323271" y="6038278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맵 디자인 컨셉 설정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 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심장 맵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자체 제작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6EADB74-E9B3-4D73-8ECC-C4328DB3F9A1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기타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맵 예시 이미지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3BFF57C-5159-456E-8328-5EE17248CBC1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P.22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3147411-2374-4988-A08B-6594752D90AF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AEC5258-521B-4BCF-9A45-3C202566D356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50218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A54149A6-2E27-4D2B-B07C-8F4991A1D9F2}"/>
              </a:ext>
            </a:extLst>
          </p:cNvPr>
          <p:cNvSpPr txBox="1"/>
          <p:nvPr/>
        </p:nvSpPr>
        <p:spPr>
          <a:xfrm>
            <a:off x="1468073" y="1412262"/>
            <a:ext cx="960775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배경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게임 소개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기존 게임과의 차별성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개발 환경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목표 및 기술적 요소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개인별 준비 현황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역할 분담 및 일정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</a:rPr>
              <a:t>참고 자료 및 출처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201562A-44B7-405E-841B-C429EE62160C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목차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9E1E1F-554E-42CF-A8E8-02220D7BF94A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P.02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3FA5D3-456B-4B8F-9504-0F9F7F5D9B10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4DF8684-7DA7-4B87-AE94-1679FABC70DC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69297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83C3DF0F-53B4-4148-B635-808DA551B4A0}"/>
              </a:ext>
            </a:extLst>
          </p:cNvPr>
          <p:cNvCxnSpPr>
            <a:cxnSpLocks/>
            <a:stCxn id="37" idx="1"/>
            <a:endCxn id="24" idx="3"/>
          </p:cNvCxnSpPr>
          <p:nvPr/>
        </p:nvCxnSpPr>
        <p:spPr>
          <a:xfrm flipH="1" flipV="1">
            <a:off x="8867163" y="5327124"/>
            <a:ext cx="335560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BC900741-B2DC-46CE-B429-51607B8529E9}"/>
              </a:ext>
            </a:extLst>
          </p:cNvPr>
          <p:cNvCxnSpPr>
            <a:cxnSpLocks/>
            <a:stCxn id="29" idx="1"/>
            <a:endCxn id="21" idx="3"/>
          </p:cNvCxnSpPr>
          <p:nvPr/>
        </p:nvCxnSpPr>
        <p:spPr>
          <a:xfrm flipH="1">
            <a:off x="8867163" y="2534221"/>
            <a:ext cx="3355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F34FC7D-FF5C-4697-B1F1-D21F661A929F}"/>
              </a:ext>
            </a:extLst>
          </p:cNvPr>
          <p:cNvCxnSpPr>
            <a:cxnSpLocks/>
            <a:stCxn id="20" idx="1"/>
            <a:endCxn id="6" idx="3"/>
          </p:cNvCxnSpPr>
          <p:nvPr/>
        </p:nvCxnSpPr>
        <p:spPr>
          <a:xfrm flipH="1">
            <a:off x="3447875" y="2534221"/>
            <a:ext cx="33646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AE3103D-D0DD-4982-AA5B-8FE3C280F593}"/>
              </a:ext>
            </a:extLst>
          </p:cNvPr>
          <p:cNvSpPr/>
          <p:nvPr/>
        </p:nvSpPr>
        <p:spPr>
          <a:xfrm>
            <a:off x="956013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배경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P.03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1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D40BA6C-7307-45E5-85C9-51BAEFD3E235}"/>
              </a:ext>
            </a:extLst>
          </p:cNvPr>
          <p:cNvSpPr/>
          <p:nvPr/>
        </p:nvSpPr>
        <p:spPr>
          <a:xfrm>
            <a:off x="1399870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전 연령층</a:t>
            </a:r>
          </a:p>
        </p:txBody>
      </p:sp>
      <p:pic>
        <p:nvPicPr>
          <p:cNvPr id="12" name="그래픽 11" descr="두 아이가 있는 가족 단색으로 채워진">
            <a:extLst>
              <a:ext uri="{FF2B5EF4-FFF2-40B4-BE49-F238E27FC236}">
                <a16:creationId xmlns:a16="http://schemas.microsoft.com/office/drawing/2014/main" id="{7F4A841C-1234-4433-998F-8B02BB0F2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34406" y="1600027"/>
            <a:ext cx="1934316" cy="1934314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05A0F3D-27E3-4CD2-A4BB-9A87DA9EFA37}"/>
              </a:ext>
            </a:extLst>
          </p:cNvPr>
          <p:cNvSpPr/>
          <p:nvPr/>
        </p:nvSpPr>
        <p:spPr>
          <a:xfrm>
            <a:off x="956013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19DE838E-175C-4863-9041-B1508DE03976}"/>
              </a:ext>
            </a:extLst>
          </p:cNvPr>
          <p:cNvSpPr/>
          <p:nvPr/>
        </p:nvSpPr>
        <p:spPr>
          <a:xfrm>
            <a:off x="1399870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짧은 플레이 타임</a:t>
            </a:r>
          </a:p>
        </p:txBody>
      </p:sp>
      <p:pic>
        <p:nvPicPr>
          <p:cNvPr id="17" name="그래픽 16" descr="스톱워치 33% 단색으로 채워진">
            <a:extLst>
              <a:ext uri="{FF2B5EF4-FFF2-40B4-BE49-F238E27FC236}">
                <a16:creationId xmlns:a16="http://schemas.microsoft.com/office/drawing/2014/main" id="{7660842D-AA2E-4A55-8293-1031947C91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486099" y="4611660"/>
            <a:ext cx="1430930" cy="1430928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112F9C47-32E8-4556-9185-757DA232348C}"/>
              </a:ext>
            </a:extLst>
          </p:cNvPr>
          <p:cNvSpPr/>
          <p:nvPr/>
        </p:nvSpPr>
        <p:spPr>
          <a:xfrm>
            <a:off x="6375301" y="1639442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698C315A-F403-4B30-9F51-0BAE15CF0A6C}"/>
              </a:ext>
            </a:extLst>
          </p:cNvPr>
          <p:cNvSpPr/>
          <p:nvPr/>
        </p:nvSpPr>
        <p:spPr>
          <a:xfrm>
            <a:off x="6819158" y="1279941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협력형 게임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A01F6F43-076F-4721-A192-4E3FBB6B3EA8}"/>
              </a:ext>
            </a:extLst>
          </p:cNvPr>
          <p:cNvSpPr/>
          <p:nvPr/>
        </p:nvSpPr>
        <p:spPr>
          <a:xfrm>
            <a:off x="6375301" y="4432345"/>
            <a:ext cx="2491862" cy="1789558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2B07157F-2585-4FD2-BD2A-2C0D0799500E}"/>
              </a:ext>
            </a:extLst>
          </p:cNvPr>
          <p:cNvSpPr/>
          <p:nvPr/>
        </p:nvSpPr>
        <p:spPr>
          <a:xfrm>
            <a:off x="6819158" y="4072844"/>
            <a:ext cx="1603388" cy="529302"/>
          </a:xfrm>
          <a:prstGeom prst="roundRect">
            <a:avLst/>
          </a:prstGeom>
          <a:solidFill>
            <a:schemeClr val="tx1"/>
          </a:solidFill>
          <a:ln w="28575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j-ea"/>
                <a:ea typeface="+mj-ea"/>
              </a:rPr>
              <a:t>스트리밍 친화성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CEA95A77-CD37-4F42-B76E-4B317F9F2F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755" y="4432345"/>
            <a:ext cx="1818194" cy="1818192"/>
          </a:xfrm>
          <a:prstGeom prst="rect">
            <a:avLst/>
          </a:prstGeom>
        </p:spPr>
      </p:pic>
      <p:pic>
        <p:nvPicPr>
          <p:cNvPr id="28" name="그래픽 27" descr="악수 윤곽선">
            <a:extLst>
              <a:ext uri="{FF2B5EF4-FFF2-40B4-BE49-F238E27FC236}">
                <a16:creationId xmlns:a16="http://schemas.microsoft.com/office/drawing/2014/main" id="{D97C8816-6C8C-4CBC-806A-DE1B16E9CD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11763" y="1658092"/>
            <a:ext cx="1818186" cy="1818184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AE2D9534-9E93-4024-80D3-D13846D89B27}"/>
              </a:ext>
            </a:extLst>
          </p:cNvPr>
          <p:cNvSpPr/>
          <p:nvPr/>
        </p:nvSpPr>
        <p:spPr>
          <a:xfrm>
            <a:off x="3784337" y="2096046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점점 폭 넓어지는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게임 이용 연령층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843FE02-CA42-4E80-B037-1DE91D74B01F}"/>
              </a:ext>
            </a:extLst>
          </p:cNvPr>
          <p:cNvSpPr/>
          <p:nvPr/>
        </p:nvSpPr>
        <p:spPr>
          <a:xfrm>
            <a:off x="9202723" y="2096046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6" name="화살표: 갈매기형 수장 15">
            <a:extLst>
              <a:ext uri="{FF2B5EF4-FFF2-40B4-BE49-F238E27FC236}">
                <a16:creationId xmlns:a16="http://schemas.microsoft.com/office/drawing/2014/main" id="{641A2CD8-20FF-4CE1-A303-73D84B351FDA}"/>
              </a:ext>
            </a:extLst>
          </p:cNvPr>
          <p:cNvSpPr/>
          <p:nvPr/>
        </p:nvSpPr>
        <p:spPr>
          <a:xfrm rot="10800000">
            <a:off x="10090236" y="2349873"/>
            <a:ext cx="258237" cy="364098"/>
          </a:xfrm>
          <a:prstGeom prst="chevron">
            <a:avLst>
              <a:gd name="adj" fmla="val 7128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4C5F66-918C-4101-9A9E-2F53F2F2F634}"/>
              </a:ext>
            </a:extLst>
          </p:cNvPr>
          <p:cNvSpPr txBox="1"/>
          <p:nvPr/>
        </p:nvSpPr>
        <p:spPr>
          <a:xfrm>
            <a:off x="9311780" y="2272611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혼자서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즐기기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1F157EA-B4E9-444A-80C6-2861BC7DBD8E}"/>
              </a:ext>
            </a:extLst>
          </p:cNvPr>
          <p:cNvSpPr txBox="1"/>
          <p:nvPr/>
        </p:nvSpPr>
        <p:spPr>
          <a:xfrm>
            <a:off x="10403655" y="2272611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다같이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즐기기</a:t>
            </a: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534FCFDB-6D86-42B5-B905-764D358C7CC5}"/>
              </a:ext>
            </a:extLst>
          </p:cNvPr>
          <p:cNvCxnSpPr>
            <a:cxnSpLocks/>
            <a:stCxn id="33" idx="1"/>
            <a:endCxn id="14" idx="3"/>
          </p:cNvCxnSpPr>
          <p:nvPr/>
        </p:nvCxnSpPr>
        <p:spPr>
          <a:xfrm flipH="1" flipV="1">
            <a:off x="3447875" y="5327124"/>
            <a:ext cx="336462" cy="11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0D8444B-3F8E-4CCA-BC5E-77B0036AE524}"/>
              </a:ext>
            </a:extLst>
          </p:cNvPr>
          <p:cNvSpPr/>
          <p:nvPr/>
        </p:nvSpPr>
        <p:spPr>
          <a:xfrm>
            <a:off x="3784337" y="4890114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하교</a:t>
            </a:r>
            <a:r>
              <a:rPr lang="en-US" altLang="ko-KR" sz="1400" dirty="0">
                <a:solidFill>
                  <a:sysClr val="windowText" lastClr="000000"/>
                </a:solidFill>
                <a:latin typeface="+mn-ea"/>
              </a:rPr>
              <a:t>, </a:t>
            </a:r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퇴근 후에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간단하게 한 판만</a:t>
            </a: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9EA33396-42F3-45C2-95A1-AA9C6B510A2F}"/>
              </a:ext>
            </a:extLst>
          </p:cNvPr>
          <p:cNvSpPr/>
          <p:nvPr/>
        </p:nvSpPr>
        <p:spPr>
          <a:xfrm>
            <a:off x="9202723" y="4890114"/>
            <a:ext cx="2033264" cy="876350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고객들의 높은 접근성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latin typeface="+mn-ea"/>
              </a:rPr>
              <a:t>뛰어난 선전 효과</a:t>
            </a:r>
            <a:endParaRPr lang="en-US" altLang="ko-KR" sz="1400" dirty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04969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기본 정보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P.04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8355A1-2613-41BB-AD38-0A8D361EB58F}"/>
              </a:ext>
            </a:extLst>
          </p:cNvPr>
          <p:cNvSpPr txBox="1"/>
          <p:nvPr/>
        </p:nvSpPr>
        <p:spPr>
          <a:xfrm>
            <a:off x="637563" y="1267542"/>
            <a:ext cx="41861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장르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협동형 디펜스 게임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전투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물건 운반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)</a:t>
            </a: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등급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전체 </a:t>
            </a:r>
            <a:r>
              <a:rPr lang="ko-KR" altLang="en-US" sz="1600" b="1" dirty="0" err="1">
                <a:solidFill>
                  <a:schemeClr val="bg1"/>
                </a:solidFill>
                <a:latin typeface="+mn-ea"/>
              </a:rPr>
              <a:t>이용가</a:t>
            </a:r>
            <a:endParaRPr lang="en-US" altLang="ko-KR" sz="16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시점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3D </a:t>
            </a:r>
            <a:r>
              <a:rPr lang="ko-KR" altLang="en-US" sz="1600" b="1" dirty="0" err="1">
                <a:solidFill>
                  <a:schemeClr val="bg1"/>
                </a:solidFill>
                <a:latin typeface="+mn-ea"/>
              </a:rPr>
              <a:t>쿼터뷰</a:t>
            </a:r>
            <a:endParaRPr lang="en-US" altLang="ko-KR" sz="16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플랫폼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: PC</a:t>
            </a:r>
          </a:p>
        </p:txBody>
      </p:sp>
      <p:pic>
        <p:nvPicPr>
          <p:cNvPr id="20" name="그림 19" descr="실내, 장난감, 레고이(가) 표시된 사진&#10;&#10;자동 생성된 설명">
            <a:extLst>
              <a:ext uri="{FF2B5EF4-FFF2-40B4-BE49-F238E27FC236}">
                <a16:creationId xmlns:a16="http://schemas.microsoft.com/office/drawing/2014/main" id="{ED7E613B-018F-47A1-A3A4-0ED03D74A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391" y="2116711"/>
            <a:ext cx="6758615" cy="380172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62184B6-9E01-4790-A207-E5F2E68ADF48}"/>
              </a:ext>
            </a:extLst>
          </p:cNvPr>
          <p:cNvSpPr txBox="1"/>
          <p:nvPr/>
        </p:nvSpPr>
        <p:spPr>
          <a:xfrm>
            <a:off x="4966503" y="5981314"/>
            <a:ext cx="22589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endParaRPr lang="en-US" altLang="ko-KR" sz="11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51658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컨셉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P.05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5E5469A-E79E-49D1-8100-A3A922B56285}"/>
              </a:ext>
            </a:extLst>
          </p:cNvPr>
          <p:cNvSpPr/>
          <p:nvPr/>
        </p:nvSpPr>
        <p:spPr>
          <a:xfrm>
            <a:off x="715821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F93390F-454F-4458-AA24-F2BAD548B8BE}"/>
              </a:ext>
            </a:extLst>
          </p:cNvPr>
          <p:cNvCxnSpPr>
            <a:cxnSpLocks/>
          </p:cNvCxnSpPr>
          <p:nvPr/>
        </p:nvCxnSpPr>
        <p:spPr>
          <a:xfrm>
            <a:off x="990146" y="357759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37317F4-D58C-4E8A-BDAF-905D8411EC85}"/>
              </a:ext>
            </a:extLst>
          </p:cNvPr>
          <p:cNvSpPr/>
          <p:nvPr/>
        </p:nvSpPr>
        <p:spPr>
          <a:xfrm>
            <a:off x="6633423" y="2688067"/>
            <a:ext cx="4593598" cy="3746290"/>
          </a:xfrm>
          <a:prstGeom prst="roundRect">
            <a:avLst/>
          </a:prstGeom>
          <a:solidFill>
            <a:schemeClr val="tx1"/>
          </a:solidFill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D4D3104-4146-47C8-94CB-D4B1022F8FB7}"/>
              </a:ext>
            </a:extLst>
          </p:cNvPr>
          <p:cNvCxnSpPr>
            <a:cxnSpLocks/>
          </p:cNvCxnSpPr>
          <p:nvPr/>
        </p:nvCxnSpPr>
        <p:spPr>
          <a:xfrm>
            <a:off x="6907748" y="3577594"/>
            <a:ext cx="39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3189B8-E0B9-4295-9205-ACA1C6FFFEE4}"/>
              </a:ext>
            </a:extLst>
          </p:cNvPr>
          <p:cNvSpPr txBox="1"/>
          <p:nvPr/>
        </p:nvSpPr>
        <p:spPr>
          <a:xfrm>
            <a:off x="597996" y="1412828"/>
            <a:ext cx="1098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몸 속 피의 구성 성분이 되어서 산소를 지키며 운반하는 게임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DEC3D1-2940-43C1-A2DE-A8ED8CFBBD25}"/>
              </a:ext>
            </a:extLst>
          </p:cNvPr>
          <p:cNvSpPr/>
          <p:nvPr/>
        </p:nvSpPr>
        <p:spPr>
          <a:xfrm>
            <a:off x="-8808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4A101FE-203B-44A6-96DB-22274B2471CB}"/>
              </a:ext>
            </a:extLst>
          </p:cNvPr>
          <p:cNvSpPr/>
          <p:nvPr/>
        </p:nvSpPr>
        <p:spPr>
          <a:xfrm>
            <a:off x="11235236" y="1496285"/>
            <a:ext cx="956764" cy="21150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B2C809-18B6-4C72-A25E-11A3A7B1CE02}"/>
              </a:ext>
            </a:extLst>
          </p:cNvPr>
          <p:cNvSpPr txBox="1"/>
          <p:nvPr/>
        </p:nvSpPr>
        <p:spPr>
          <a:xfrm>
            <a:off x="1729953" y="2901998"/>
            <a:ext cx="2480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게임 컨셉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20EC77-0A1D-4179-823A-9DE3909FF192}"/>
              </a:ext>
            </a:extLst>
          </p:cNvPr>
          <p:cNvSpPr txBox="1"/>
          <p:nvPr/>
        </p:nvSpPr>
        <p:spPr>
          <a:xfrm>
            <a:off x="7690029" y="2901998"/>
            <a:ext cx="2480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디자인 컨셉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C5D560-EBFD-4300-A3BF-D8B1F6F3F9C5}"/>
              </a:ext>
            </a:extLst>
          </p:cNvPr>
          <p:cNvSpPr txBox="1"/>
          <p:nvPr/>
        </p:nvSpPr>
        <p:spPr>
          <a:xfrm>
            <a:off x="990146" y="3715572"/>
            <a:ext cx="396000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인 멀티 플레이의 디펜스형 게임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  <a:latin typeface="+mn-ea"/>
              </a:rPr>
              <a:t>움직이는 거점과 계속해서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행동하는 아군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NPC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들을 지켜야 함</a:t>
            </a:r>
            <a:endParaRPr lang="en-US" altLang="ko-KR" sz="50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NPC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들은 게임 클리어 조건을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채우기 위해 행동하고 플레이어는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그것을 보호하는 역할</a:t>
            </a:r>
            <a:endParaRPr lang="en-US" altLang="ko-KR" sz="5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84B771-0A38-493D-8A0B-9F8BF9E754C2}"/>
              </a:ext>
            </a:extLst>
          </p:cNvPr>
          <p:cNvSpPr txBox="1"/>
          <p:nvPr/>
        </p:nvSpPr>
        <p:spPr>
          <a:xfrm>
            <a:off x="6950221" y="3715572"/>
            <a:ext cx="3960000" cy="1245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2000" dirty="0" err="1">
                <a:solidFill>
                  <a:schemeClr val="bg1"/>
                </a:solidFill>
                <a:latin typeface="+mn-ea"/>
              </a:rPr>
              <a:t>로우폴리곤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모델을 사용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   -&gt;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아기자기 하고 귀여운 느낌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     -&gt;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리소스 비용으로 인한 부담 감소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7057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E54B6EDC-8E2F-47C9-9D40-C033AF126BFD}"/>
              </a:ext>
            </a:extLst>
          </p:cNvPr>
          <p:cNvSpPr/>
          <p:nvPr/>
        </p:nvSpPr>
        <p:spPr>
          <a:xfrm>
            <a:off x="3397540" y="1876442"/>
            <a:ext cx="5466385" cy="3318854"/>
          </a:xfrm>
          <a:prstGeom prst="rect">
            <a:avLst/>
          </a:prstGeom>
          <a:solidFill>
            <a:schemeClr val="tx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게임 플레이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P.06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2F3F8D-DC0E-4B26-A22E-42B768DA9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67" y="2538417"/>
            <a:ext cx="2365200" cy="1331689"/>
          </a:xfrm>
          <a:prstGeom prst="rect">
            <a:avLst/>
          </a:prstGeom>
        </p:spPr>
      </p:pic>
      <p:pic>
        <p:nvPicPr>
          <p:cNvPr id="5" name="그림 4" descr="텍스트, 파란색이(가) 표시된 사진&#10;&#10;자동 생성된 설명">
            <a:extLst>
              <a:ext uri="{FF2B5EF4-FFF2-40B4-BE49-F238E27FC236}">
                <a16:creationId xmlns:a16="http://schemas.microsoft.com/office/drawing/2014/main" id="{332B073E-8CE4-42EF-975E-E9D0F3B13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018" y="2538417"/>
            <a:ext cx="2365200" cy="1327890"/>
          </a:xfrm>
          <a:prstGeom prst="rect">
            <a:avLst/>
          </a:prstGeom>
        </p:spPr>
      </p:pic>
      <p:pic>
        <p:nvPicPr>
          <p:cNvPr id="39" name="그림 38" descr="장난감, 레고이(가) 표시된 사진&#10;&#10;자동 생성된 설명">
            <a:extLst>
              <a:ext uri="{FF2B5EF4-FFF2-40B4-BE49-F238E27FC236}">
                <a16:creationId xmlns:a16="http://schemas.microsoft.com/office/drawing/2014/main" id="{C7D88597-499A-46F1-959D-1B7AAAC8E3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262" y="2538417"/>
            <a:ext cx="2365260" cy="1330459"/>
          </a:xfrm>
          <a:prstGeom prst="rect">
            <a:avLst/>
          </a:prstGeom>
        </p:spPr>
      </p:pic>
      <p:pic>
        <p:nvPicPr>
          <p:cNvPr id="41" name="그림 40" descr="장난감이(가) 표시된 사진&#10;&#10;자동 생성된 설명">
            <a:extLst>
              <a:ext uri="{FF2B5EF4-FFF2-40B4-BE49-F238E27FC236}">
                <a16:creationId xmlns:a16="http://schemas.microsoft.com/office/drawing/2014/main" id="{D60CFDAA-FB0A-494B-BF7E-CF68D660E6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613" y="2538417"/>
            <a:ext cx="2365200" cy="1327890"/>
          </a:xfrm>
          <a:prstGeom prst="rect">
            <a:avLst/>
          </a:prstGeom>
        </p:spPr>
      </p:pic>
      <p:sp>
        <p:nvSpPr>
          <p:cNvPr id="42" name="화살표: 오른쪽 41">
            <a:extLst>
              <a:ext uri="{FF2B5EF4-FFF2-40B4-BE49-F238E27FC236}">
                <a16:creationId xmlns:a16="http://schemas.microsoft.com/office/drawing/2014/main" id="{81F3AB2C-7F99-4A58-BFD0-054080BDD72D}"/>
              </a:ext>
            </a:extLst>
          </p:cNvPr>
          <p:cNvSpPr/>
          <p:nvPr/>
        </p:nvSpPr>
        <p:spPr>
          <a:xfrm>
            <a:off x="3003259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화살표: 오른쪽 42">
            <a:extLst>
              <a:ext uri="{FF2B5EF4-FFF2-40B4-BE49-F238E27FC236}">
                <a16:creationId xmlns:a16="http://schemas.microsoft.com/office/drawing/2014/main" id="{E8A05BD0-559A-4C97-83D5-24520735594A}"/>
              </a:ext>
            </a:extLst>
          </p:cNvPr>
          <p:cNvSpPr/>
          <p:nvPr/>
        </p:nvSpPr>
        <p:spPr>
          <a:xfrm>
            <a:off x="5935099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CBCA7B2E-C9F8-45FD-92C9-75B109EC03D0}"/>
              </a:ext>
            </a:extLst>
          </p:cNvPr>
          <p:cNvSpPr/>
          <p:nvPr/>
        </p:nvSpPr>
        <p:spPr>
          <a:xfrm>
            <a:off x="8863926" y="3047165"/>
            <a:ext cx="394282" cy="310393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28260AD-A4BA-41BD-A92A-8F51031E498D}"/>
              </a:ext>
            </a:extLst>
          </p:cNvPr>
          <p:cNvSpPr txBox="1"/>
          <p:nvPr/>
        </p:nvSpPr>
        <p:spPr>
          <a:xfrm>
            <a:off x="1094657" y="2113055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게임 시작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34393C6-4BE6-4043-9711-F948DAED49B7}"/>
              </a:ext>
            </a:extLst>
          </p:cNvPr>
          <p:cNvSpPr txBox="1"/>
          <p:nvPr/>
        </p:nvSpPr>
        <p:spPr>
          <a:xfrm>
            <a:off x="4013008" y="2113055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강화 구간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317A88-9037-4B81-B3ED-E02E3604D6E6}"/>
              </a:ext>
            </a:extLst>
          </p:cNvPr>
          <p:cNvSpPr txBox="1"/>
          <p:nvPr/>
        </p:nvSpPr>
        <p:spPr>
          <a:xfrm>
            <a:off x="6772848" y="2113055"/>
            <a:ext cx="1658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이벤트 구간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4243FC9-6AF0-473C-8841-C62DF0F054EE}"/>
              </a:ext>
            </a:extLst>
          </p:cNvPr>
          <p:cNvSpPr txBox="1"/>
          <p:nvPr/>
        </p:nvSpPr>
        <p:spPr>
          <a:xfrm>
            <a:off x="9691169" y="2113055"/>
            <a:ext cx="1658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게임 종료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7B02A4C-CD29-4769-9240-2E1E77DEA819}"/>
              </a:ext>
            </a:extLst>
          </p:cNvPr>
          <p:cNvSpPr txBox="1"/>
          <p:nvPr/>
        </p:nvSpPr>
        <p:spPr>
          <a:xfrm>
            <a:off x="3480018" y="4025744"/>
            <a:ext cx="2365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플레이어의 캐릭터 변경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NPC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강화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소모성 아이템 획득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46FB6EA-68CD-4E96-B421-4A3E522A73C9}"/>
              </a:ext>
            </a:extLst>
          </p:cNvPr>
          <p:cNvSpPr txBox="1"/>
          <p:nvPr/>
        </p:nvSpPr>
        <p:spPr>
          <a:xfrm>
            <a:off x="6419322" y="4025744"/>
            <a:ext cx="2365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운송 차량의 조종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막힌 길 벽 부수기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아이템 지정 위치로 운반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덤벼오는 몬스터 격파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8F83593-07C8-4E00-B49B-E18C36B1C0F0}"/>
              </a:ext>
            </a:extLst>
          </p:cNvPr>
          <p:cNvSpPr txBox="1"/>
          <p:nvPr/>
        </p:nvSpPr>
        <p:spPr>
          <a:xfrm>
            <a:off x="9337613" y="4025744"/>
            <a:ext cx="2365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최종 목표 지점 도착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 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게임 클리어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</a:p>
          <a:p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운송 차량의 도중 파괴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 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클리어 실패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DBEF918-F400-4BBA-9005-A7F47D01B05F}"/>
              </a:ext>
            </a:extLst>
          </p:cNvPr>
          <p:cNvSpPr txBox="1"/>
          <p:nvPr/>
        </p:nvSpPr>
        <p:spPr>
          <a:xfrm>
            <a:off x="5446390" y="1418112"/>
            <a:ext cx="12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rgbClr val="FF0000"/>
                </a:solidFill>
                <a:latin typeface="+mn-ea"/>
              </a:rPr>
              <a:t>반복 구간</a:t>
            </a:r>
            <a:endParaRPr lang="ko-KR" altLang="en-US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9D9B4C-BFD9-4153-ABB9-228C64D91EB2}"/>
              </a:ext>
            </a:extLst>
          </p:cNvPr>
          <p:cNvSpPr txBox="1"/>
          <p:nvPr/>
        </p:nvSpPr>
        <p:spPr>
          <a:xfrm>
            <a:off x="4323271" y="5787627"/>
            <a:ext cx="3545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게임 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– </a:t>
            </a:r>
            <a:r>
              <a:rPr lang="ko-KR" altLang="en-US" sz="1100" dirty="0" err="1">
                <a:solidFill>
                  <a:schemeClr val="bg1"/>
                </a:solidFill>
                <a:latin typeface="+mn-ea"/>
              </a:rPr>
              <a:t>언레일드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100" dirty="0">
                <a:solidFill>
                  <a:schemeClr val="bg1"/>
                </a:solidFill>
                <a:latin typeface="+mn-ea"/>
              </a:rPr>
              <a:t>모든 이미지</a:t>
            </a:r>
            <a:r>
              <a:rPr lang="en-US" altLang="ko-KR" sz="1100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80752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플레이어 캐릭터와 조작키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P.07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" name="그림 2" descr="장난감이(가) 표시된 사진&#10;&#10;자동 생성된 설명">
            <a:extLst>
              <a:ext uri="{FF2B5EF4-FFF2-40B4-BE49-F238E27FC236}">
                <a16:creationId xmlns:a16="http://schemas.microsoft.com/office/drawing/2014/main" id="{A664E7D9-6C70-4642-8F6D-BE0116056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79" y="1272289"/>
            <a:ext cx="2090616" cy="17267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8FBB78A-6C61-4191-AB97-4F685C7682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296" y="3082953"/>
            <a:ext cx="2090616" cy="1725494"/>
          </a:xfrm>
          <a:prstGeom prst="rect">
            <a:avLst/>
          </a:prstGeom>
        </p:spPr>
      </p:pic>
      <p:pic>
        <p:nvPicPr>
          <p:cNvPr id="10" name="그림 9" descr="장난감이(가) 표시된 사진&#10;&#10;자동 생성된 설명">
            <a:extLst>
              <a:ext uri="{FF2B5EF4-FFF2-40B4-BE49-F238E27FC236}">
                <a16:creationId xmlns:a16="http://schemas.microsoft.com/office/drawing/2014/main" id="{784885A2-B3D3-4D16-8B78-18EA0D3D4B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710" y="4892337"/>
            <a:ext cx="2090617" cy="17366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1871F3D-731B-493C-B164-6A6EC49172B7}"/>
              </a:ext>
            </a:extLst>
          </p:cNvPr>
          <p:cNvSpPr txBox="1"/>
          <p:nvPr/>
        </p:nvSpPr>
        <p:spPr>
          <a:xfrm>
            <a:off x="2746495" y="2629731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적혈구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DBD6F6-5046-4F1D-B3CB-1EEC31EE6DAF}"/>
              </a:ext>
            </a:extLst>
          </p:cNvPr>
          <p:cNvSpPr txBox="1"/>
          <p:nvPr/>
        </p:nvSpPr>
        <p:spPr>
          <a:xfrm>
            <a:off x="3271912" y="4439115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/>
                </a:solidFill>
                <a:latin typeface="+mn-ea"/>
              </a:rPr>
              <a:t>백혈구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A09A87-555C-4DDE-B7D0-D5BBB199A48C}"/>
              </a:ext>
            </a:extLst>
          </p:cNvPr>
          <p:cNvSpPr txBox="1"/>
          <p:nvPr/>
        </p:nvSpPr>
        <p:spPr>
          <a:xfrm>
            <a:off x="3931327" y="6248499"/>
            <a:ext cx="95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n-ea"/>
              </a:rPr>
              <a:t>혈소판</a:t>
            </a:r>
          </a:p>
        </p:txBody>
      </p:sp>
      <p:graphicFrame>
        <p:nvGraphicFramePr>
          <p:cNvPr id="15" name="표 2">
            <a:extLst>
              <a:ext uri="{FF2B5EF4-FFF2-40B4-BE49-F238E27FC236}">
                <a16:creationId xmlns:a16="http://schemas.microsoft.com/office/drawing/2014/main" id="{BC692982-784B-45A0-A23B-9930FCFE6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335439"/>
              </p:ext>
            </p:extLst>
          </p:nvPr>
        </p:nvGraphicFramePr>
        <p:xfrm>
          <a:off x="6021943" y="1877311"/>
          <a:ext cx="4583142" cy="4228197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1261643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3321499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6578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적혈구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혈소판 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– 150</a:t>
                      </a: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백혈구 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- 100</a:t>
                      </a:r>
                      <a:endParaRPr lang="ko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150cm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이동</a:t>
                      </a:r>
                      <a:r>
                        <a:rPr lang="en-US" altLang="ko-KR" sz="1600" b="0" dirty="0"/>
                        <a:t> </a:t>
                      </a:r>
                      <a:r>
                        <a:rPr lang="ko-KR" altLang="en-US" sz="1600" b="0" dirty="0"/>
                        <a:t>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적혈구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ko-KR" altLang="en-US" sz="1600" b="0" dirty="0"/>
                        <a:t>혈소판 </a:t>
                      </a:r>
                      <a:r>
                        <a:rPr lang="en-US" altLang="ko-KR" sz="1600" b="0" dirty="0"/>
                        <a:t>– 200cm/s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백혈구 </a:t>
                      </a:r>
                      <a:r>
                        <a:rPr lang="en-US" altLang="ko-KR" sz="1600" b="0" dirty="0"/>
                        <a:t>– 300cm/s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적혈구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ko-KR" altLang="en-US" sz="1600" b="0" dirty="0"/>
                        <a:t>혈소판</a:t>
                      </a:r>
                      <a:r>
                        <a:rPr lang="en-US" altLang="ko-KR" sz="1600" b="0" dirty="0"/>
                        <a:t> - 20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백혈구 </a:t>
                      </a:r>
                      <a:r>
                        <a:rPr lang="en-US" altLang="ko-KR" sz="1600" b="0" dirty="0"/>
                        <a:t>- 35</a:t>
                      </a:r>
                      <a:endParaRPr lang="ko-KR" altLang="en-US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7532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Idle, Run, Attack, Dying,</a:t>
                      </a:r>
                    </a:p>
                    <a:p>
                      <a:pPr algn="ctr" latinLnBrk="1"/>
                      <a:r>
                        <a:rPr lang="en-US" altLang="ko-KR" sz="1600" b="0" dirty="0"/>
                        <a:t>Birth, Hit, Riding</a:t>
                      </a:r>
                    </a:p>
                    <a:p>
                      <a:pPr algn="ctr" latinLnBrk="1"/>
                      <a:r>
                        <a:rPr lang="en-US" altLang="ko-KR" sz="1600" b="0" dirty="0"/>
                        <a:t>Victory, Lose,</a:t>
                      </a:r>
                    </a:p>
                    <a:p>
                      <a:pPr algn="ctr" latinLnBrk="1"/>
                      <a:r>
                        <a:rPr lang="en-US" altLang="ko-KR" sz="1600" b="0" dirty="0" err="1"/>
                        <a:t>Skill_Red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en-US" altLang="ko-KR" sz="1600" b="0" dirty="0" err="1"/>
                        <a:t>Skill_White</a:t>
                      </a:r>
                      <a:r>
                        <a:rPr lang="en-US" altLang="ko-KR" sz="1600" b="0" dirty="0"/>
                        <a:t>, </a:t>
                      </a:r>
                      <a:r>
                        <a:rPr lang="en-US" altLang="ko-KR" sz="1600" b="0" dirty="0" err="1"/>
                        <a:t>Skill_Yellow</a:t>
                      </a:r>
                      <a:endParaRPr lang="en-US" altLang="ko-KR" sz="1600" b="0" dirty="0"/>
                    </a:p>
                    <a:p>
                      <a:pPr algn="ctr" latinLnBrk="1"/>
                      <a:r>
                        <a:rPr lang="ko-KR" altLang="en-US" sz="1600" b="0" dirty="0"/>
                        <a:t>총 </a:t>
                      </a:r>
                      <a:r>
                        <a:rPr lang="en-US" altLang="ko-KR" sz="1600" b="0" dirty="0"/>
                        <a:t>12</a:t>
                      </a:r>
                      <a:r>
                        <a:rPr lang="ko-KR" altLang="en-US" sz="1600" b="0" dirty="0"/>
                        <a:t>종의 애니메이션</a:t>
                      </a:r>
                      <a:endParaRPr lang="en-US" altLang="ko-KR" sz="16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1536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5FE6915-9B85-4932-BFE3-F13832FD48E9}"/>
              </a:ext>
            </a:extLst>
          </p:cNvPr>
          <p:cNvSpPr/>
          <p:nvPr/>
        </p:nvSpPr>
        <p:spPr>
          <a:xfrm>
            <a:off x="1468074" y="239694"/>
            <a:ext cx="10387926" cy="6998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소개 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– NPC, 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몬스터</a:t>
            </a:r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,</a:t>
            </a:r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오브젝트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BD7F336-0905-402C-889D-51F9EEB4E582}"/>
              </a:ext>
            </a:extLst>
          </p:cNvPr>
          <p:cNvSpPr/>
          <p:nvPr/>
        </p:nvSpPr>
        <p:spPr>
          <a:xfrm>
            <a:off x="11075824" y="239694"/>
            <a:ext cx="780176" cy="69987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P.08</a:t>
            </a:r>
            <a:endParaRPr lang="ko-KR" altLang="en-US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A937B3-D91A-4A31-8BDA-D2AC4F3E4A1E}"/>
              </a:ext>
            </a:extLst>
          </p:cNvPr>
          <p:cNvSpPr/>
          <p:nvPr/>
        </p:nvSpPr>
        <p:spPr>
          <a:xfrm>
            <a:off x="336001" y="239693"/>
            <a:ext cx="1132072" cy="6998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2</a:t>
            </a:r>
            <a:endParaRPr lang="ko-KR" altLang="en-US" sz="3200" b="1" dirty="0"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CC68-8E49-43C6-9B89-B442E05EFAF9}"/>
              </a:ext>
            </a:extLst>
          </p:cNvPr>
          <p:cNvSpPr/>
          <p:nvPr/>
        </p:nvSpPr>
        <p:spPr>
          <a:xfrm>
            <a:off x="336000" y="939568"/>
            <a:ext cx="11520000" cy="56030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F5F9F33-B2D0-47B9-9E32-FF9383A39358}"/>
              </a:ext>
            </a:extLst>
          </p:cNvPr>
          <p:cNvGrpSpPr/>
          <p:nvPr/>
        </p:nvGrpSpPr>
        <p:grpSpPr>
          <a:xfrm>
            <a:off x="933304" y="1386552"/>
            <a:ext cx="1210138" cy="2284507"/>
            <a:chOff x="1107348" y="1639442"/>
            <a:chExt cx="947956" cy="1789558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38EA3B2-F928-484D-9EDD-3F878743924E}"/>
                </a:ext>
              </a:extLst>
            </p:cNvPr>
            <p:cNvSpPr/>
            <p:nvPr/>
          </p:nvSpPr>
          <p:spPr>
            <a:xfrm>
              <a:off x="1107348" y="1639442"/>
              <a:ext cx="947956" cy="178955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EDEFDCC-664C-4F52-B0E4-4087860F1332}"/>
                </a:ext>
              </a:extLst>
            </p:cNvPr>
            <p:cNvGrpSpPr/>
            <p:nvPr/>
          </p:nvGrpSpPr>
          <p:grpSpPr>
            <a:xfrm>
              <a:off x="1229167" y="1817149"/>
              <a:ext cx="737146" cy="1474272"/>
              <a:chOff x="1229167" y="1817149"/>
              <a:chExt cx="737146" cy="1474272"/>
            </a:xfrm>
          </p:grpSpPr>
          <p:pic>
            <p:nvPicPr>
              <p:cNvPr id="10" name="그래픽 9" descr="남자 단색으로 채워진">
                <a:extLst>
                  <a:ext uri="{FF2B5EF4-FFF2-40B4-BE49-F238E27FC236}">
                    <a16:creationId xmlns:a16="http://schemas.microsoft.com/office/drawing/2014/main" id="{885C23B9-F445-4A20-9E2C-C626879A50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 l="22638" r="22638"/>
              <a:stretch/>
            </p:blipFill>
            <p:spPr>
              <a:xfrm>
                <a:off x="1229167" y="1944397"/>
                <a:ext cx="737146" cy="1347024"/>
              </a:xfrm>
              <a:prstGeom prst="rect">
                <a:avLst/>
              </a:prstGeom>
            </p:spPr>
          </p:pic>
          <p:pic>
            <p:nvPicPr>
              <p:cNvPr id="12" name="그래픽 11" descr="세균 단색으로 채워진">
                <a:extLst>
                  <a:ext uri="{FF2B5EF4-FFF2-40B4-BE49-F238E27FC236}">
                    <a16:creationId xmlns:a16="http://schemas.microsoft.com/office/drawing/2014/main" id="{9B9138FF-435E-4CF6-ACC7-D00D1B1312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303304" y="1817149"/>
                <a:ext cx="561544" cy="561543"/>
              </a:xfrm>
              <a:prstGeom prst="rect">
                <a:avLst/>
              </a:prstGeom>
            </p:spPr>
          </p:pic>
        </p:grp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89274C44-4178-49A6-8822-D13B82AC00E6}"/>
              </a:ext>
            </a:extLst>
          </p:cNvPr>
          <p:cNvGrpSpPr/>
          <p:nvPr/>
        </p:nvGrpSpPr>
        <p:grpSpPr>
          <a:xfrm>
            <a:off x="763400" y="4882163"/>
            <a:ext cx="1786080" cy="1249961"/>
            <a:chOff x="889235" y="4538446"/>
            <a:chExt cx="1384182" cy="968699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B9EFEFE9-A4CB-4725-93C4-E46712F3BA98}"/>
                </a:ext>
              </a:extLst>
            </p:cNvPr>
            <p:cNvSpPr/>
            <p:nvPr/>
          </p:nvSpPr>
          <p:spPr>
            <a:xfrm>
              <a:off x="889235" y="4538446"/>
              <a:ext cx="1384182" cy="968699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7DEF1863-5068-4D2A-B0C4-B9EC493D7F36}"/>
                </a:ext>
              </a:extLst>
            </p:cNvPr>
            <p:cNvGrpSpPr/>
            <p:nvPr/>
          </p:nvGrpSpPr>
          <p:grpSpPr>
            <a:xfrm>
              <a:off x="1070178" y="4700284"/>
              <a:ext cx="1055121" cy="665163"/>
              <a:chOff x="1722367" y="2990675"/>
              <a:chExt cx="2425540" cy="1529093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77158A84-F133-4524-A86B-7177426EA628}"/>
                  </a:ext>
                </a:extLst>
              </p:cNvPr>
              <p:cNvSpPr/>
              <p:nvPr/>
            </p:nvSpPr>
            <p:spPr>
              <a:xfrm>
                <a:off x="2087849" y="2990675"/>
                <a:ext cx="1694576" cy="1283516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40644500-012F-4916-BD32-F54FE0559AB0}"/>
                  </a:ext>
                </a:extLst>
              </p:cNvPr>
              <p:cNvSpPr/>
              <p:nvPr/>
            </p:nvSpPr>
            <p:spPr>
              <a:xfrm>
                <a:off x="2289332" y="3267513"/>
                <a:ext cx="405788" cy="52930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96E4F13E-E657-4234-BC70-248907CAE0A8}"/>
                  </a:ext>
                </a:extLst>
              </p:cNvPr>
              <p:cNvSpPr/>
              <p:nvPr/>
            </p:nvSpPr>
            <p:spPr>
              <a:xfrm>
                <a:off x="3137630" y="3267513"/>
                <a:ext cx="405788" cy="52930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1807C33-77FD-42C0-9A31-DDC3067CA0EB}"/>
                  </a:ext>
                </a:extLst>
              </p:cNvPr>
              <p:cNvSpPr/>
              <p:nvPr/>
            </p:nvSpPr>
            <p:spPr>
              <a:xfrm>
                <a:off x="1722367" y="4028614"/>
                <a:ext cx="519396" cy="491154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8F6E9EE4-212C-463E-926F-3B0F32D11AF4}"/>
                  </a:ext>
                </a:extLst>
              </p:cNvPr>
              <p:cNvSpPr/>
              <p:nvPr/>
            </p:nvSpPr>
            <p:spPr>
              <a:xfrm>
                <a:off x="3628511" y="4028614"/>
                <a:ext cx="519396" cy="491154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16240FB3-93EC-4686-BB0B-D42906D44F71}"/>
              </a:ext>
            </a:extLst>
          </p:cNvPr>
          <p:cNvGrpSpPr/>
          <p:nvPr/>
        </p:nvGrpSpPr>
        <p:grpSpPr>
          <a:xfrm>
            <a:off x="7627306" y="3987383"/>
            <a:ext cx="2601939" cy="1789558"/>
            <a:chOff x="4562258" y="1605886"/>
            <a:chExt cx="2601939" cy="1789558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15F1CD2-189F-41FD-9AC3-83D747945E9E}"/>
                </a:ext>
              </a:extLst>
            </p:cNvPr>
            <p:cNvSpPr/>
            <p:nvPr/>
          </p:nvSpPr>
          <p:spPr>
            <a:xfrm>
              <a:off x="4562258" y="1605886"/>
              <a:ext cx="2601939" cy="178955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7825379-E8DF-4F62-B5F3-BEB70601D4E7}"/>
                </a:ext>
              </a:extLst>
            </p:cNvPr>
            <p:cNvGrpSpPr/>
            <p:nvPr/>
          </p:nvGrpSpPr>
          <p:grpSpPr>
            <a:xfrm>
              <a:off x="4789408" y="1639442"/>
              <a:ext cx="2230823" cy="1727522"/>
              <a:chOff x="2196961" y="2514947"/>
              <a:chExt cx="3274592" cy="2218201"/>
            </a:xfrm>
          </p:grpSpPr>
          <p:pic>
            <p:nvPicPr>
              <p:cNvPr id="20" name="그래픽 19" descr="장난감 기차 단색으로 채워진">
                <a:extLst>
                  <a:ext uri="{FF2B5EF4-FFF2-40B4-BE49-F238E27FC236}">
                    <a16:creationId xmlns:a16="http://schemas.microsoft.com/office/drawing/2014/main" id="{6993BC9F-4D18-4066-B016-7E2F299C5C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 l="16516" t="47262" r="20171"/>
              <a:stretch/>
            </p:blipFill>
            <p:spPr>
              <a:xfrm>
                <a:off x="2196961" y="3693590"/>
                <a:ext cx="1247990" cy="1039558"/>
              </a:xfrm>
              <a:prstGeom prst="rect">
                <a:avLst/>
              </a:prstGeom>
            </p:spPr>
          </p:pic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C4D0CFD6-DA4A-4F5C-A8B2-D27353227B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10767" y="2514947"/>
                <a:ext cx="2060786" cy="1971588"/>
              </a:xfrm>
              <a:prstGeom prst="rect">
                <a:avLst/>
              </a:prstGeom>
              <a:noFill/>
            </p:spPr>
          </p:pic>
        </p:grp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7CA9DA7C-093B-4515-B5E5-7389C2E5D2BB}"/>
              </a:ext>
            </a:extLst>
          </p:cNvPr>
          <p:cNvGrpSpPr/>
          <p:nvPr/>
        </p:nvGrpSpPr>
        <p:grpSpPr>
          <a:xfrm>
            <a:off x="4298442" y="1510266"/>
            <a:ext cx="1339830" cy="2111907"/>
            <a:chOff x="8100069" y="1317093"/>
            <a:chExt cx="1339830" cy="2111907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E5B0FAC-618A-4A3E-8CF4-6302E87594E2}"/>
                </a:ext>
              </a:extLst>
            </p:cNvPr>
            <p:cNvSpPr/>
            <p:nvPr/>
          </p:nvSpPr>
          <p:spPr>
            <a:xfrm>
              <a:off x="8229760" y="1317093"/>
              <a:ext cx="1210139" cy="207503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838245B-8F6F-4536-9CF7-78257A319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069" y="1367028"/>
              <a:ext cx="1210139" cy="2061972"/>
            </a:xfrm>
            <a:prstGeom prst="rect">
              <a:avLst/>
            </a:prstGeom>
          </p:spPr>
        </p:pic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61DCF51-770F-44CB-BBB4-AB091ECC68AE}"/>
              </a:ext>
            </a:extLst>
          </p:cNvPr>
          <p:cNvGrpSpPr/>
          <p:nvPr/>
        </p:nvGrpSpPr>
        <p:grpSpPr>
          <a:xfrm>
            <a:off x="7794310" y="1609843"/>
            <a:ext cx="1645440" cy="1151535"/>
            <a:chOff x="3802561" y="4583388"/>
            <a:chExt cx="1384182" cy="96869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514B6DB-7B50-4FDE-9730-10BC9633792B}"/>
                </a:ext>
              </a:extLst>
            </p:cNvPr>
            <p:cNvSpPr/>
            <p:nvPr/>
          </p:nvSpPr>
          <p:spPr>
            <a:xfrm>
              <a:off x="3802561" y="4583388"/>
              <a:ext cx="1384182" cy="96869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A0AE71BE-7ED0-482A-954D-8584A1106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7317" y="4700284"/>
              <a:ext cx="681118" cy="681118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F0D7757D-C2ED-4F94-B32B-5BBF36E83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4512710" y="5134038"/>
              <a:ext cx="541109" cy="205099"/>
            </a:xfrm>
            <a:prstGeom prst="rect">
              <a:avLst/>
            </a:prstGeom>
          </p:spPr>
        </p:pic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0626080A-B66B-4C50-92E1-24835DB93C25}"/>
              </a:ext>
            </a:extLst>
          </p:cNvPr>
          <p:cNvGrpSpPr/>
          <p:nvPr/>
        </p:nvGrpSpPr>
        <p:grpSpPr>
          <a:xfrm>
            <a:off x="4298442" y="4020215"/>
            <a:ext cx="1339830" cy="2111907"/>
            <a:chOff x="8100069" y="1317093"/>
            <a:chExt cx="1339830" cy="2111907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51F07B4-2A8E-4D40-A7F2-DFD01321964D}"/>
                </a:ext>
              </a:extLst>
            </p:cNvPr>
            <p:cNvSpPr/>
            <p:nvPr/>
          </p:nvSpPr>
          <p:spPr>
            <a:xfrm>
              <a:off x="8229760" y="1317093"/>
              <a:ext cx="1210139" cy="2075038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097664BF-2171-4AFA-B558-23A0DA765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069" y="1367028"/>
              <a:ext cx="1210139" cy="2061972"/>
            </a:xfrm>
            <a:prstGeom prst="rect">
              <a:avLst/>
            </a:prstGeom>
          </p:spPr>
        </p:pic>
      </p:grpSp>
      <p:graphicFrame>
        <p:nvGraphicFramePr>
          <p:cNvPr id="38" name="표 2">
            <a:extLst>
              <a:ext uri="{FF2B5EF4-FFF2-40B4-BE49-F238E27FC236}">
                <a16:creationId xmlns:a16="http://schemas.microsoft.com/office/drawing/2014/main" id="{6C08535D-DFBA-4A22-B2B6-B58105F6A3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784489"/>
              </p:ext>
            </p:extLst>
          </p:nvPr>
        </p:nvGraphicFramePr>
        <p:xfrm>
          <a:off x="2208702" y="1860171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100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150cm/s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Birth,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Dying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Run,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Attack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7547C822-94D3-42A8-A8DF-86232A50EF0E}"/>
              </a:ext>
            </a:extLst>
          </p:cNvPr>
          <p:cNvSpPr txBox="1"/>
          <p:nvPr/>
        </p:nvSpPr>
        <p:spPr>
          <a:xfrm>
            <a:off x="2159528" y="1524895"/>
            <a:ext cx="1478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세균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몬스터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)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0" name="표 2">
            <a:extLst>
              <a:ext uri="{FF2B5EF4-FFF2-40B4-BE49-F238E27FC236}">
                <a16:creationId xmlns:a16="http://schemas.microsoft.com/office/drawing/2014/main" id="{FF3C0FBB-D7FB-4BC7-9037-EDEC9775D3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0551261"/>
              </p:ext>
            </p:extLst>
          </p:nvPr>
        </p:nvGraphicFramePr>
        <p:xfrm>
          <a:off x="2655562" y="4484119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200cm/s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Birth,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Dying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Run,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Idle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C790D233-231C-403E-866C-A9534A0371A9}"/>
              </a:ext>
            </a:extLst>
          </p:cNvPr>
          <p:cNvSpPr txBox="1"/>
          <p:nvPr/>
        </p:nvSpPr>
        <p:spPr>
          <a:xfrm>
            <a:off x="2639097" y="4128094"/>
            <a:ext cx="1624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꼬마 적혈구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(NPC)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2" name="표 2">
            <a:extLst>
              <a:ext uri="{FF2B5EF4-FFF2-40B4-BE49-F238E27FC236}">
                <a16:creationId xmlns:a16="http://schemas.microsoft.com/office/drawing/2014/main" id="{4177B1C8-B9E9-4360-902D-041645987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032225"/>
              </p:ext>
            </p:extLst>
          </p:nvPr>
        </p:nvGraphicFramePr>
        <p:xfrm>
          <a:off x="5767963" y="4578421"/>
          <a:ext cx="1624729" cy="15168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500cm</a:t>
                      </a:r>
                      <a:r>
                        <a:rPr lang="ko-KR" altLang="en-US" sz="1000" b="0" dirty="0"/>
                        <a:t> </a:t>
                      </a:r>
                      <a:r>
                        <a:rPr lang="en-US" altLang="ko-KR" sz="1000" b="0" dirty="0"/>
                        <a:t>~</a:t>
                      </a:r>
                      <a:r>
                        <a:rPr lang="ko-KR" altLang="en-US" sz="1000" b="0" dirty="0"/>
                        <a:t> </a:t>
                      </a:r>
                      <a:r>
                        <a:rPr lang="en-US" altLang="ko-KR" sz="1000" b="0" dirty="0"/>
                        <a:t>800cm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7732BD96-96C5-437D-B797-957B2708A647}"/>
              </a:ext>
            </a:extLst>
          </p:cNvPr>
          <p:cNvSpPr txBox="1"/>
          <p:nvPr/>
        </p:nvSpPr>
        <p:spPr>
          <a:xfrm>
            <a:off x="5726017" y="4171426"/>
            <a:ext cx="175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solidFill>
                  <a:schemeClr val="bg1"/>
                </a:solidFill>
                <a:latin typeface="+mn-ea"/>
              </a:rPr>
              <a:t>파괴 불가 오브젝트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44" name="표 2">
            <a:extLst>
              <a:ext uri="{FF2B5EF4-FFF2-40B4-BE49-F238E27FC236}">
                <a16:creationId xmlns:a16="http://schemas.microsoft.com/office/drawing/2014/main" id="{D6FD850E-453E-4AC9-8D6F-E16AE1A697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98179"/>
              </p:ext>
            </p:extLst>
          </p:nvPr>
        </p:nvGraphicFramePr>
        <p:xfrm>
          <a:off x="5767963" y="2060963"/>
          <a:ext cx="1624729" cy="15168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20 ~ 245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100cm ~ 700cm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-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Destroy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844B7604-1029-46EA-90FC-5002C28CD296}"/>
              </a:ext>
            </a:extLst>
          </p:cNvPr>
          <p:cNvSpPr txBox="1"/>
          <p:nvPr/>
        </p:nvSpPr>
        <p:spPr>
          <a:xfrm>
            <a:off x="5726017" y="1653968"/>
            <a:ext cx="175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파괴 가능 오브젝트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6EC4714-0428-4BE4-B898-B38126CD4FA2}"/>
              </a:ext>
            </a:extLst>
          </p:cNvPr>
          <p:cNvSpPr txBox="1"/>
          <p:nvPr/>
        </p:nvSpPr>
        <p:spPr>
          <a:xfrm>
            <a:off x="9435917" y="1653968"/>
            <a:ext cx="119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아이템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종류 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가지</a:t>
            </a:r>
          </a:p>
        </p:txBody>
      </p:sp>
      <p:graphicFrame>
        <p:nvGraphicFramePr>
          <p:cNvPr id="49" name="표 2">
            <a:extLst>
              <a:ext uri="{FF2B5EF4-FFF2-40B4-BE49-F238E27FC236}">
                <a16:creationId xmlns:a16="http://schemas.microsoft.com/office/drawing/2014/main" id="{6D2E8082-183E-48A7-A2BA-F24555BC30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692424"/>
              </p:ext>
            </p:extLst>
          </p:nvPr>
        </p:nvGraphicFramePr>
        <p:xfrm>
          <a:off x="10376113" y="3990372"/>
          <a:ext cx="1624729" cy="18216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870058">
                  <a:extLst>
                    <a:ext uri="{9D8B030D-6E8A-4147-A177-3AD203B41FA5}">
                      <a16:colId xmlns:a16="http://schemas.microsoft.com/office/drawing/2014/main" val="3780715420"/>
                    </a:ext>
                  </a:extLst>
                </a:gridCol>
                <a:gridCol w="754671">
                  <a:extLst>
                    <a:ext uri="{9D8B030D-6E8A-4147-A177-3AD203B41FA5}">
                      <a16:colId xmlns:a16="http://schemas.microsoft.com/office/drawing/2014/main" val="3083671978"/>
                    </a:ext>
                  </a:extLst>
                </a:gridCol>
              </a:tblGrid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</a:rPr>
                        <a:t>500</a:t>
                      </a:r>
                      <a:endParaRPr lang="ko-KR" altLang="en-US" sz="1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8378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1000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18757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250cm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39375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100cm/s</a:t>
                      </a:r>
                      <a:endParaRPr lang="ko-KR" altLang="en-US" sz="1000" b="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96032"/>
                  </a:ext>
                </a:extLst>
              </a:tr>
              <a:tr h="28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/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/>
                        <a:t>Idle,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Move,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Destroy,</a:t>
                      </a:r>
                    </a:p>
                    <a:p>
                      <a:pPr algn="ctr" latinLnBrk="1"/>
                      <a:r>
                        <a:rPr lang="en-US" altLang="ko-KR" sz="1000" b="0" dirty="0"/>
                        <a:t>Attack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411054"/>
                  </a:ext>
                </a:extLst>
              </a:tr>
            </a:tbl>
          </a:graphicData>
        </a:graphic>
      </p:graphicFrame>
      <p:sp>
        <p:nvSpPr>
          <p:cNvPr id="50" name="TextBox 49">
            <a:extLst>
              <a:ext uri="{FF2B5EF4-FFF2-40B4-BE49-F238E27FC236}">
                <a16:creationId xmlns:a16="http://schemas.microsoft.com/office/drawing/2014/main" id="{FFFFECE4-76D4-4D8D-BC3A-58E2D557422C}"/>
              </a:ext>
            </a:extLst>
          </p:cNvPr>
          <p:cNvSpPr txBox="1"/>
          <p:nvPr/>
        </p:nvSpPr>
        <p:spPr>
          <a:xfrm>
            <a:off x="9963979" y="3626565"/>
            <a:ext cx="1624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solidFill>
                  <a:schemeClr val="bg1"/>
                </a:solidFill>
                <a:latin typeface="+mn-ea"/>
              </a:rPr>
              <a:t>운송</a:t>
            </a:r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  <a:latin typeface="+mn-ea"/>
              </a:rPr>
              <a:t>탱크</a:t>
            </a:r>
          </a:p>
        </p:txBody>
      </p:sp>
    </p:spTree>
    <p:extLst>
      <p:ext uri="{BB962C8B-B14F-4D97-AF65-F5344CB8AC3E}">
        <p14:creationId xmlns:p14="http://schemas.microsoft.com/office/powerpoint/2010/main" val="38887552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명언">
  <a:themeElements>
    <a:clrScheme name="명언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명언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명언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명언</Template>
  <TotalTime>2189</TotalTime>
  <Words>2367</Words>
  <Application>Microsoft Office PowerPoint</Application>
  <PresentationFormat>와이드스크린</PresentationFormat>
  <Paragraphs>377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-apple-system</vt:lpstr>
      <vt:lpstr>맑은 고딕</vt:lpstr>
      <vt:lpstr>빙그레체</vt:lpstr>
      <vt:lpstr>Arial</vt:lpstr>
      <vt:lpstr>Century Gothic</vt:lpstr>
      <vt:lpstr>Wingdings 2</vt:lpstr>
      <vt:lpstr>명언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방종혁(2015184012)</dc:creator>
  <cp:lastModifiedBy>방종혁(2015184012)</cp:lastModifiedBy>
  <cp:revision>319</cp:revision>
  <dcterms:created xsi:type="dcterms:W3CDTF">2021-10-06T11:58:20Z</dcterms:created>
  <dcterms:modified xsi:type="dcterms:W3CDTF">2021-11-26T03:18:01Z</dcterms:modified>
</cp:coreProperties>
</file>

<file path=docProps/thumbnail.jpeg>
</file>